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695" r:id="rId3"/>
  </p:sldMasterIdLst>
  <p:notesMasterIdLst>
    <p:notesMasterId r:id="rId39"/>
  </p:notesMasterIdLst>
  <p:sldIdLst>
    <p:sldId id="360" r:id="rId4"/>
    <p:sldId id="361" r:id="rId5"/>
    <p:sldId id="362" r:id="rId6"/>
    <p:sldId id="319" r:id="rId7"/>
    <p:sldId id="342" r:id="rId8"/>
    <p:sldId id="343" r:id="rId9"/>
    <p:sldId id="329" r:id="rId10"/>
    <p:sldId id="289" r:id="rId11"/>
    <p:sldId id="290" r:id="rId12"/>
    <p:sldId id="354" r:id="rId13"/>
    <p:sldId id="355" r:id="rId14"/>
    <p:sldId id="377" r:id="rId15"/>
    <p:sldId id="344" r:id="rId16"/>
    <p:sldId id="346" r:id="rId17"/>
    <p:sldId id="380" r:id="rId18"/>
    <p:sldId id="349" r:id="rId19"/>
    <p:sldId id="350" r:id="rId20"/>
    <p:sldId id="351" r:id="rId21"/>
    <p:sldId id="352" r:id="rId22"/>
    <p:sldId id="353" r:id="rId23"/>
    <p:sldId id="367" r:id="rId24"/>
    <p:sldId id="330" r:id="rId25"/>
    <p:sldId id="321" r:id="rId26"/>
    <p:sldId id="322" r:id="rId27"/>
    <p:sldId id="331" r:id="rId28"/>
    <p:sldId id="323" r:id="rId29"/>
    <p:sldId id="358" r:id="rId30"/>
    <p:sldId id="378" r:id="rId31"/>
    <p:sldId id="364" r:id="rId32"/>
    <p:sldId id="379" r:id="rId33"/>
    <p:sldId id="371" r:id="rId34"/>
    <p:sldId id="375" r:id="rId35"/>
    <p:sldId id="376" r:id="rId36"/>
    <p:sldId id="356" r:id="rId37"/>
    <p:sldId id="333" r:id="rId38"/>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7DB9"/>
    <a:srgbClr val="00AAA0"/>
    <a:srgbClr val="66831F"/>
    <a:srgbClr val="0288A8"/>
    <a:srgbClr val="305256"/>
    <a:srgbClr val="ABD1CB"/>
    <a:srgbClr val="16161B"/>
    <a:srgbClr val="86BCB3"/>
    <a:srgbClr val="000000"/>
    <a:srgbClr val="1620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75583" autoAdjust="0"/>
  </p:normalViewPr>
  <p:slideViewPr>
    <p:cSldViewPr snapToGrid="0">
      <p:cViewPr varScale="1">
        <p:scale>
          <a:sx n="100" d="100"/>
          <a:sy n="100" d="100"/>
        </p:scale>
        <p:origin x="96" y="10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2492"/>
    </p:cViewPr>
  </p:sorterViewPr>
  <p:notesViewPr>
    <p:cSldViewPr snapToGrid="0">
      <p:cViewPr varScale="1">
        <p:scale>
          <a:sx n="89" d="100"/>
          <a:sy n="89" d="100"/>
        </p:scale>
        <p:origin x="307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062AD8-5678-0645-9C99-CB885EC348B7}" type="doc">
      <dgm:prSet loTypeId="urn:microsoft.com/office/officeart/2005/8/layout/process1" loCatId="cycle" qsTypeId="urn:microsoft.com/office/officeart/2005/8/quickstyle/simple4" qsCatId="simple" csTypeId="urn:microsoft.com/office/officeart/2005/8/colors/accent1_2" csCatId="accent1" phldr="1"/>
      <dgm:spPr/>
      <dgm:t>
        <a:bodyPr/>
        <a:lstStyle/>
        <a:p>
          <a:endParaRPr lang="en-US"/>
        </a:p>
      </dgm:t>
    </dgm:pt>
    <dgm:pt modelId="{C652CBFF-B76A-EE4A-8A44-12A9111FC7FD}">
      <dgm:prSet custT="1"/>
      <dgm:spPr/>
      <dgm:t>
        <a:bodyPr/>
        <a:lstStyle/>
        <a:p>
          <a:r>
            <a:rPr lang="en-US" sz="1800" dirty="0" smtClean="0">
              <a:latin typeface="Century Gothic" pitchFamily="34" charset="0"/>
            </a:rPr>
            <a:t>“Rocking Our Health”</a:t>
          </a:r>
        </a:p>
        <a:p>
          <a:r>
            <a:rPr lang="en-US" sz="900" dirty="0" smtClean="0">
              <a:latin typeface="Century Gothic" pitchFamily="34" charset="0"/>
            </a:rPr>
            <a:t>(Community Block Party, Staff Open House and Public Tours)</a:t>
          </a:r>
        </a:p>
        <a:p>
          <a:r>
            <a:rPr lang="en-US" sz="1200" dirty="0" smtClean="0">
              <a:latin typeface="Century Gothic" pitchFamily="34" charset="0"/>
            </a:rPr>
            <a:t>Aug 5, 2018</a:t>
          </a:r>
          <a:endParaRPr lang="en-US" sz="1200" dirty="0">
            <a:latin typeface="Century Gothic" pitchFamily="34" charset="0"/>
          </a:endParaRPr>
        </a:p>
      </dgm:t>
    </dgm:pt>
    <dgm:pt modelId="{1116FBC3-9913-8243-AB1D-B7D90ECA4820}" type="parTrans" cxnId="{BF3A8173-DD80-BE49-8699-85C6B657817A}">
      <dgm:prSet/>
      <dgm:spPr/>
      <dgm:t>
        <a:bodyPr/>
        <a:lstStyle/>
        <a:p>
          <a:endParaRPr lang="en-US"/>
        </a:p>
      </dgm:t>
    </dgm:pt>
    <dgm:pt modelId="{E51BBA9C-B81E-5F49-AE32-799AD13FACA8}" type="sibTrans" cxnId="{BF3A8173-DD80-BE49-8699-85C6B657817A}">
      <dgm:prSet/>
      <dgm:spPr/>
      <dgm:t>
        <a:bodyPr/>
        <a:lstStyle/>
        <a:p>
          <a:endParaRPr lang="en-US"/>
        </a:p>
      </dgm:t>
    </dgm:pt>
    <dgm:pt modelId="{646F8B98-DFF8-1F48-A4D0-D7D1D845F9F7}">
      <dgm:prSet custT="1"/>
      <dgm:spPr/>
      <dgm:t>
        <a:bodyPr/>
        <a:lstStyle/>
        <a:p>
          <a:r>
            <a:rPr lang="en-US" sz="1800" dirty="0" smtClean="0">
              <a:latin typeface="Century Gothic" pitchFamily="34" charset="0"/>
            </a:rPr>
            <a:t>Ribbon Cutting/ Dedication  </a:t>
          </a:r>
        </a:p>
        <a:p>
          <a:r>
            <a:rPr lang="en-US" sz="1800" dirty="0" smtClean="0">
              <a:latin typeface="Century Gothic" pitchFamily="34" charset="0"/>
            </a:rPr>
            <a:t> </a:t>
          </a:r>
          <a:r>
            <a:rPr lang="en-US" sz="1200" dirty="0" smtClean="0">
              <a:latin typeface="Century Gothic" pitchFamily="34" charset="0"/>
            </a:rPr>
            <a:t>August 24, 2018</a:t>
          </a:r>
          <a:endParaRPr lang="en-US" sz="1200" dirty="0">
            <a:latin typeface="Century Gothic" pitchFamily="34" charset="0"/>
          </a:endParaRPr>
        </a:p>
      </dgm:t>
    </dgm:pt>
    <dgm:pt modelId="{6AAD4059-3084-834D-B990-959714C55AC1}" type="parTrans" cxnId="{13E7D2ED-373A-8A4B-93CC-F8FBF3861815}">
      <dgm:prSet/>
      <dgm:spPr/>
      <dgm:t>
        <a:bodyPr/>
        <a:lstStyle/>
        <a:p>
          <a:endParaRPr lang="en-US"/>
        </a:p>
      </dgm:t>
    </dgm:pt>
    <dgm:pt modelId="{51DCF6CD-1EE6-004C-98E1-B2E6995F55C5}" type="sibTrans" cxnId="{13E7D2ED-373A-8A4B-93CC-F8FBF3861815}">
      <dgm:prSet/>
      <dgm:spPr/>
      <dgm:t>
        <a:bodyPr/>
        <a:lstStyle/>
        <a:p>
          <a:endParaRPr lang="en-US"/>
        </a:p>
      </dgm:t>
    </dgm:pt>
    <dgm:pt modelId="{D058483F-0199-9144-96CB-6A00DBF4EC18}">
      <dgm:prSet custT="1"/>
      <dgm:spPr/>
      <dgm:t>
        <a:bodyPr/>
        <a:lstStyle/>
        <a:p>
          <a:r>
            <a:rPr lang="en-US" sz="1800" dirty="0" smtClean="0">
              <a:latin typeface="Century Gothic" pitchFamily="34" charset="0"/>
            </a:rPr>
            <a:t>Opening Day</a:t>
          </a:r>
        </a:p>
        <a:p>
          <a:r>
            <a:rPr lang="en-US" sz="1200" dirty="0" smtClean="0">
              <a:latin typeface="Century Gothic" pitchFamily="34" charset="0"/>
            </a:rPr>
            <a:t>August 25, 2018</a:t>
          </a:r>
          <a:endParaRPr lang="en-US" sz="1200" dirty="0"/>
        </a:p>
      </dgm:t>
    </dgm:pt>
    <dgm:pt modelId="{A3B35377-F6CE-4E47-9035-3E59F3D246A7}" type="parTrans" cxnId="{653BDD67-5D44-3E4D-800C-FCF41E64F741}">
      <dgm:prSet/>
      <dgm:spPr/>
      <dgm:t>
        <a:bodyPr/>
        <a:lstStyle/>
        <a:p>
          <a:endParaRPr lang="en-US"/>
        </a:p>
      </dgm:t>
    </dgm:pt>
    <dgm:pt modelId="{BC8415C2-204D-FB4D-803F-A9C269B67479}" type="sibTrans" cxnId="{653BDD67-5D44-3E4D-800C-FCF41E64F741}">
      <dgm:prSet/>
      <dgm:spPr/>
      <dgm:t>
        <a:bodyPr/>
        <a:lstStyle/>
        <a:p>
          <a:endParaRPr lang="en-US"/>
        </a:p>
      </dgm:t>
    </dgm:pt>
    <dgm:pt modelId="{8D84B1A9-5B8A-1F4A-A213-C3281642D689}">
      <dgm:prSet custT="1"/>
      <dgm:spPr/>
      <dgm:t>
        <a:bodyPr/>
        <a:lstStyle/>
        <a:p>
          <a:r>
            <a:rPr lang="en-US" sz="1800" dirty="0" smtClean="0">
              <a:latin typeface="Century Gothic" pitchFamily="34" charset="0"/>
            </a:rPr>
            <a:t>Goodbye to St. Luke’s</a:t>
          </a:r>
        </a:p>
        <a:p>
          <a:r>
            <a:rPr lang="en-US" sz="1200" dirty="0" smtClean="0">
              <a:latin typeface="Century Gothic" pitchFamily="34" charset="0"/>
            </a:rPr>
            <a:t>August 17, 2018</a:t>
          </a:r>
          <a:endParaRPr lang="en-US" sz="1200" dirty="0">
            <a:latin typeface="Century Gothic" pitchFamily="34" charset="0"/>
          </a:endParaRPr>
        </a:p>
      </dgm:t>
    </dgm:pt>
    <dgm:pt modelId="{6C441D8C-223E-DA45-938D-7AC5E734EAFA}" type="parTrans" cxnId="{5921794C-5560-1246-BC3C-891217A035EC}">
      <dgm:prSet/>
      <dgm:spPr/>
      <dgm:t>
        <a:bodyPr/>
        <a:lstStyle/>
        <a:p>
          <a:endParaRPr lang="en-US"/>
        </a:p>
      </dgm:t>
    </dgm:pt>
    <dgm:pt modelId="{BCFB881D-26C5-1C4A-A95D-925F8320E27C}" type="sibTrans" cxnId="{5921794C-5560-1246-BC3C-891217A035EC}">
      <dgm:prSet/>
      <dgm:spPr/>
      <dgm:t>
        <a:bodyPr/>
        <a:lstStyle/>
        <a:p>
          <a:endParaRPr lang="en-US"/>
        </a:p>
      </dgm:t>
    </dgm:pt>
    <dgm:pt modelId="{BD3F6203-7CA5-9447-A736-BC730CEBFBBF}" type="pres">
      <dgm:prSet presAssocID="{F7062AD8-5678-0645-9C99-CB885EC348B7}" presName="Name0" presStyleCnt="0">
        <dgm:presLayoutVars>
          <dgm:dir/>
          <dgm:resizeHandles val="exact"/>
        </dgm:presLayoutVars>
      </dgm:prSet>
      <dgm:spPr/>
      <dgm:t>
        <a:bodyPr/>
        <a:lstStyle/>
        <a:p>
          <a:endParaRPr lang="en-US"/>
        </a:p>
      </dgm:t>
    </dgm:pt>
    <dgm:pt modelId="{B4426196-5EBD-5B40-B65D-5D4EAA9BA141}" type="pres">
      <dgm:prSet presAssocID="{C652CBFF-B76A-EE4A-8A44-12A9111FC7FD}" presName="node" presStyleLbl="node1" presStyleIdx="0" presStyleCnt="4">
        <dgm:presLayoutVars>
          <dgm:bulletEnabled val="1"/>
        </dgm:presLayoutVars>
      </dgm:prSet>
      <dgm:spPr/>
      <dgm:t>
        <a:bodyPr/>
        <a:lstStyle/>
        <a:p>
          <a:endParaRPr lang="en-US"/>
        </a:p>
      </dgm:t>
    </dgm:pt>
    <dgm:pt modelId="{4C2BC28A-4332-284F-ADB4-A6D0B6781FF8}" type="pres">
      <dgm:prSet presAssocID="{E51BBA9C-B81E-5F49-AE32-799AD13FACA8}" presName="sibTrans" presStyleLbl="sibTrans2D1" presStyleIdx="0" presStyleCnt="3"/>
      <dgm:spPr/>
      <dgm:t>
        <a:bodyPr/>
        <a:lstStyle/>
        <a:p>
          <a:endParaRPr lang="en-US"/>
        </a:p>
      </dgm:t>
    </dgm:pt>
    <dgm:pt modelId="{EAE3F04D-F874-524D-9E0A-6876C85D5BA6}" type="pres">
      <dgm:prSet presAssocID="{E51BBA9C-B81E-5F49-AE32-799AD13FACA8}" presName="connectorText" presStyleLbl="sibTrans2D1" presStyleIdx="0" presStyleCnt="3"/>
      <dgm:spPr/>
      <dgm:t>
        <a:bodyPr/>
        <a:lstStyle/>
        <a:p>
          <a:endParaRPr lang="en-US"/>
        </a:p>
      </dgm:t>
    </dgm:pt>
    <dgm:pt modelId="{59A5DEA0-8AD2-CC40-B771-6C51F4B0905C}" type="pres">
      <dgm:prSet presAssocID="{8D84B1A9-5B8A-1F4A-A213-C3281642D689}" presName="node" presStyleLbl="node1" presStyleIdx="1" presStyleCnt="4">
        <dgm:presLayoutVars>
          <dgm:bulletEnabled val="1"/>
        </dgm:presLayoutVars>
      </dgm:prSet>
      <dgm:spPr/>
      <dgm:t>
        <a:bodyPr/>
        <a:lstStyle/>
        <a:p>
          <a:endParaRPr lang="en-US"/>
        </a:p>
      </dgm:t>
    </dgm:pt>
    <dgm:pt modelId="{C1709B93-7BEA-F64F-B204-DACC6CF1CF8E}" type="pres">
      <dgm:prSet presAssocID="{BCFB881D-26C5-1C4A-A95D-925F8320E27C}" presName="sibTrans" presStyleLbl="sibTrans2D1" presStyleIdx="1" presStyleCnt="3"/>
      <dgm:spPr/>
      <dgm:t>
        <a:bodyPr/>
        <a:lstStyle/>
        <a:p>
          <a:endParaRPr lang="en-US"/>
        </a:p>
      </dgm:t>
    </dgm:pt>
    <dgm:pt modelId="{96C1EDC2-53FA-2D4C-8166-933359A71F82}" type="pres">
      <dgm:prSet presAssocID="{BCFB881D-26C5-1C4A-A95D-925F8320E27C}" presName="connectorText" presStyleLbl="sibTrans2D1" presStyleIdx="1" presStyleCnt="3"/>
      <dgm:spPr/>
      <dgm:t>
        <a:bodyPr/>
        <a:lstStyle/>
        <a:p>
          <a:endParaRPr lang="en-US"/>
        </a:p>
      </dgm:t>
    </dgm:pt>
    <dgm:pt modelId="{FD571C29-1827-204D-95EE-67C5CEDDDA5C}" type="pres">
      <dgm:prSet presAssocID="{646F8B98-DFF8-1F48-A4D0-D7D1D845F9F7}" presName="node" presStyleLbl="node1" presStyleIdx="2" presStyleCnt="4">
        <dgm:presLayoutVars>
          <dgm:bulletEnabled val="1"/>
        </dgm:presLayoutVars>
      </dgm:prSet>
      <dgm:spPr/>
      <dgm:t>
        <a:bodyPr/>
        <a:lstStyle/>
        <a:p>
          <a:endParaRPr lang="en-US"/>
        </a:p>
      </dgm:t>
    </dgm:pt>
    <dgm:pt modelId="{46A1EB29-499A-FE48-819C-2E5DE2B10006}" type="pres">
      <dgm:prSet presAssocID="{51DCF6CD-1EE6-004C-98E1-B2E6995F55C5}" presName="sibTrans" presStyleLbl="sibTrans2D1" presStyleIdx="2" presStyleCnt="3"/>
      <dgm:spPr/>
      <dgm:t>
        <a:bodyPr/>
        <a:lstStyle/>
        <a:p>
          <a:endParaRPr lang="en-US"/>
        </a:p>
      </dgm:t>
    </dgm:pt>
    <dgm:pt modelId="{D97F7747-AC05-4348-A9FF-68B786CDAB33}" type="pres">
      <dgm:prSet presAssocID="{51DCF6CD-1EE6-004C-98E1-B2E6995F55C5}" presName="connectorText" presStyleLbl="sibTrans2D1" presStyleIdx="2" presStyleCnt="3"/>
      <dgm:spPr/>
      <dgm:t>
        <a:bodyPr/>
        <a:lstStyle/>
        <a:p>
          <a:endParaRPr lang="en-US"/>
        </a:p>
      </dgm:t>
    </dgm:pt>
    <dgm:pt modelId="{B7AC556E-600B-8D49-86AB-0342047DF29F}" type="pres">
      <dgm:prSet presAssocID="{D058483F-0199-9144-96CB-6A00DBF4EC18}" presName="node" presStyleLbl="node1" presStyleIdx="3" presStyleCnt="4">
        <dgm:presLayoutVars>
          <dgm:bulletEnabled val="1"/>
        </dgm:presLayoutVars>
      </dgm:prSet>
      <dgm:spPr/>
      <dgm:t>
        <a:bodyPr/>
        <a:lstStyle/>
        <a:p>
          <a:endParaRPr lang="en-US"/>
        </a:p>
      </dgm:t>
    </dgm:pt>
  </dgm:ptLst>
  <dgm:cxnLst>
    <dgm:cxn modelId="{875A9B81-D99C-4BE6-80EC-6E26DF7DF376}" type="presOf" srcId="{E51BBA9C-B81E-5F49-AE32-799AD13FACA8}" destId="{4C2BC28A-4332-284F-ADB4-A6D0B6781FF8}" srcOrd="0" destOrd="0" presId="urn:microsoft.com/office/officeart/2005/8/layout/process1"/>
    <dgm:cxn modelId="{33E7152F-900D-44EC-85B8-BA55D1BCFD1E}" type="presOf" srcId="{F7062AD8-5678-0645-9C99-CB885EC348B7}" destId="{BD3F6203-7CA5-9447-A736-BC730CEBFBBF}" srcOrd="0" destOrd="0" presId="urn:microsoft.com/office/officeart/2005/8/layout/process1"/>
    <dgm:cxn modelId="{8498A408-182E-46C1-B11E-3C4E3D4270E6}" type="presOf" srcId="{C652CBFF-B76A-EE4A-8A44-12A9111FC7FD}" destId="{B4426196-5EBD-5B40-B65D-5D4EAA9BA141}" srcOrd="0" destOrd="0" presId="urn:microsoft.com/office/officeart/2005/8/layout/process1"/>
    <dgm:cxn modelId="{A81C8A63-03A8-4A65-8D25-C88DD3346FA2}" type="presOf" srcId="{BCFB881D-26C5-1C4A-A95D-925F8320E27C}" destId="{C1709B93-7BEA-F64F-B204-DACC6CF1CF8E}" srcOrd="0" destOrd="0" presId="urn:microsoft.com/office/officeart/2005/8/layout/process1"/>
    <dgm:cxn modelId="{D09264DA-1968-4D88-BD01-1D588FEE8832}" type="presOf" srcId="{51DCF6CD-1EE6-004C-98E1-B2E6995F55C5}" destId="{46A1EB29-499A-FE48-819C-2E5DE2B10006}" srcOrd="0" destOrd="0" presId="urn:microsoft.com/office/officeart/2005/8/layout/process1"/>
    <dgm:cxn modelId="{BF3A8173-DD80-BE49-8699-85C6B657817A}" srcId="{F7062AD8-5678-0645-9C99-CB885EC348B7}" destId="{C652CBFF-B76A-EE4A-8A44-12A9111FC7FD}" srcOrd="0" destOrd="0" parTransId="{1116FBC3-9913-8243-AB1D-B7D90ECA4820}" sibTransId="{E51BBA9C-B81E-5F49-AE32-799AD13FACA8}"/>
    <dgm:cxn modelId="{68170401-A4B8-4474-8CDD-8CFEFD4A500F}" type="presOf" srcId="{BCFB881D-26C5-1C4A-A95D-925F8320E27C}" destId="{96C1EDC2-53FA-2D4C-8166-933359A71F82}" srcOrd="1" destOrd="0" presId="urn:microsoft.com/office/officeart/2005/8/layout/process1"/>
    <dgm:cxn modelId="{5921794C-5560-1246-BC3C-891217A035EC}" srcId="{F7062AD8-5678-0645-9C99-CB885EC348B7}" destId="{8D84B1A9-5B8A-1F4A-A213-C3281642D689}" srcOrd="1" destOrd="0" parTransId="{6C441D8C-223E-DA45-938D-7AC5E734EAFA}" sibTransId="{BCFB881D-26C5-1C4A-A95D-925F8320E27C}"/>
    <dgm:cxn modelId="{13E7D2ED-373A-8A4B-93CC-F8FBF3861815}" srcId="{F7062AD8-5678-0645-9C99-CB885EC348B7}" destId="{646F8B98-DFF8-1F48-A4D0-D7D1D845F9F7}" srcOrd="2" destOrd="0" parTransId="{6AAD4059-3084-834D-B990-959714C55AC1}" sibTransId="{51DCF6CD-1EE6-004C-98E1-B2E6995F55C5}"/>
    <dgm:cxn modelId="{1EC5EE02-58BA-41AE-970D-6B980BE34520}" type="presOf" srcId="{8D84B1A9-5B8A-1F4A-A213-C3281642D689}" destId="{59A5DEA0-8AD2-CC40-B771-6C51F4B0905C}" srcOrd="0" destOrd="0" presId="urn:microsoft.com/office/officeart/2005/8/layout/process1"/>
    <dgm:cxn modelId="{B0B393F3-8770-4B5F-97DF-32EB287328A8}" type="presOf" srcId="{D058483F-0199-9144-96CB-6A00DBF4EC18}" destId="{B7AC556E-600B-8D49-86AB-0342047DF29F}" srcOrd="0" destOrd="0" presId="urn:microsoft.com/office/officeart/2005/8/layout/process1"/>
    <dgm:cxn modelId="{0A7E09BC-5920-40C0-90F6-5A57B38D8828}" type="presOf" srcId="{E51BBA9C-B81E-5F49-AE32-799AD13FACA8}" destId="{EAE3F04D-F874-524D-9E0A-6876C85D5BA6}" srcOrd="1" destOrd="0" presId="urn:microsoft.com/office/officeart/2005/8/layout/process1"/>
    <dgm:cxn modelId="{653BDD67-5D44-3E4D-800C-FCF41E64F741}" srcId="{F7062AD8-5678-0645-9C99-CB885EC348B7}" destId="{D058483F-0199-9144-96CB-6A00DBF4EC18}" srcOrd="3" destOrd="0" parTransId="{A3B35377-F6CE-4E47-9035-3E59F3D246A7}" sibTransId="{BC8415C2-204D-FB4D-803F-A9C269B67479}"/>
    <dgm:cxn modelId="{6CF39FF6-F73F-419E-B336-E8DD31130330}" type="presOf" srcId="{51DCF6CD-1EE6-004C-98E1-B2E6995F55C5}" destId="{D97F7747-AC05-4348-A9FF-68B786CDAB33}" srcOrd="1" destOrd="0" presId="urn:microsoft.com/office/officeart/2005/8/layout/process1"/>
    <dgm:cxn modelId="{E5DE96CD-E6B1-488B-A981-06940184594A}" type="presOf" srcId="{646F8B98-DFF8-1F48-A4D0-D7D1D845F9F7}" destId="{FD571C29-1827-204D-95EE-67C5CEDDDA5C}" srcOrd="0" destOrd="0" presId="urn:microsoft.com/office/officeart/2005/8/layout/process1"/>
    <dgm:cxn modelId="{03C3D6F1-BF76-4E44-A5F6-2D7CBAFAF896}" type="presParOf" srcId="{BD3F6203-7CA5-9447-A736-BC730CEBFBBF}" destId="{B4426196-5EBD-5B40-B65D-5D4EAA9BA141}" srcOrd="0" destOrd="0" presId="urn:microsoft.com/office/officeart/2005/8/layout/process1"/>
    <dgm:cxn modelId="{637B5B3E-923D-4E1C-B847-DD3AFED932F6}" type="presParOf" srcId="{BD3F6203-7CA5-9447-A736-BC730CEBFBBF}" destId="{4C2BC28A-4332-284F-ADB4-A6D0B6781FF8}" srcOrd="1" destOrd="0" presId="urn:microsoft.com/office/officeart/2005/8/layout/process1"/>
    <dgm:cxn modelId="{CC0363EA-24BC-4AEC-ADA3-F157EFA54936}" type="presParOf" srcId="{4C2BC28A-4332-284F-ADB4-A6D0B6781FF8}" destId="{EAE3F04D-F874-524D-9E0A-6876C85D5BA6}" srcOrd="0" destOrd="0" presId="urn:microsoft.com/office/officeart/2005/8/layout/process1"/>
    <dgm:cxn modelId="{8BC4CC08-D03B-4CE4-A01F-087CD6A14609}" type="presParOf" srcId="{BD3F6203-7CA5-9447-A736-BC730CEBFBBF}" destId="{59A5DEA0-8AD2-CC40-B771-6C51F4B0905C}" srcOrd="2" destOrd="0" presId="urn:microsoft.com/office/officeart/2005/8/layout/process1"/>
    <dgm:cxn modelId="{A3D24BD3-0F5B-42A7-A324-BD3A554BF571}" type="presParOf" srcId="{BD3F6203-7CA5-9447-A736-BC730CEBFBBF}" destId="{C1709B93-7BEA-F64F-B204-DACC6CF1CF8E}" srcOrd="3" destOrd="0" presId="urn:microsoft.com/office/officeart/2005/8/layout/process1"/>
    <dgm:cxn modelId="{8534CB4B-8CAC-42E9-9B65-3DE48B12B173}" type="presParOf" srcId="{C1709B93-7BEA-F64F-B204-DACC6CF1CF8E}" destId="{96C1EDC2-53FA-2D4C-8166-933359A71F82}" srcOrd="0" destOrd="0" presId="urn:microsoft.com/office/officeart/2005/8/layout/process1"/>
    <dgm:cxn modelId="{3777F957-A295-4F1B-BC21-8B5E2DD860DE}" type="presParOf" srcId="{BD3F6203-7CA5-9447-A736-BC730CEBFBBF}" destId="{FD571C29-1827-204D-95EE-67C5CEDDDA5C}" srcOrd="4" destOrd="0" presId="urn:microsoft.com/office/officeart/2005/8/layout/process1"/>
    <dgm:cxn modelId="{1C9F3450-6746-447D-B234-06EB5F86004F}" type="presParOf" srcId="{BD3F6203-7CA5-9447-A736-BC730CEBFBBF}" destId="{46A1EB29-499A-FE48-819C-2E5DE2B10006}" srcOrd="5" destOrd="0" presId="urn:microsoft.com/office/officeart/2005/8/layout/process1"/>
    <dgm:cxn modelId="{8EB0FD92-CB3E-4C68-962C-ADDB8DE7F0D0}" type="presParOf" srcId="{46A1EB29-499A-FE48-819C-2E5DE2B10006}" destId="{D97F7747-AC05-4348-A9FF-68B786CDAB33}" srcOrd="0" destOrd="0" presId="urn:microsoft.com/office/officeart/2005/8/layout/process1"/>
    <dgm:cxn modelId="{2627049A-B703-4013-82F2-3186219565EC}" type="presParOf" srcId="{BD3F6203-7CA5-9447-A736-BC730CEBFBBF}" destId="{B7AC556E-600B-8D49-86AB-0342047DF29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939C3683-6F67-42FF-A4EB-CE07764678A8}" type="datetimeFigureOut">
              <a:rPr lang="en-US" smtClean="0"/>
              <a:t>12/13/2017</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3"/>
            <a:ext cx="5486400" cy="366045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4803A8D2-B684-475E-8C50-4ADBACD1688C}" type="slidenum">
              <a:rPr lang="en-US" smtClean="0"/>
              <a:t>‹#›</a:t>
            </a:fld>
            <a:endParaRPr lang="en-US"/>
          </a:p>
        </p:txBody>
      </p:sp>
    </p:spTree>
    <p:extLst>
      <p:ext uri="{BB962C8B-B14F-4D97-AF65-F5344CB8AC3E}">
        <p14:creationId xmlns:p14="http://schemas.microsoft.com/office/powerpoint/2010/main" val="362181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Hamila:  Slides 1-21</a:t>
            </a:r>
          </a:p>
          <a:p>
            <a:r>
              <a:rPr lang="en-US" dirty="0" smtClean="0"/>
              <a:t>Jim:  Slides 22 – 35</a:t>
            </a:r>
          </a:p>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741847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 Mission Bernal – scheduled to open August 2018- less than a year out</a:t>
            </a:r>
          </a:p>
          <a:p>
            <a:pPr lvl="0"/>
            <a:r>
              <a:rPr lang="en-US" sz="1800" kern="1200" dirty="0" smtClean="0">
                <a:solidFill>
                  <a:schemeClr val="tx1"/>
                </a:solidFill>
                <a:effectLst/>
                <a:latin typeface="+mn-lt"/>
                <a:ea typeface="+mn-ea"/>
                <a:cs typeface="+mn-cs"/>
              </a:rPr>
              <a:t>• The first of our new hospitals – so today, we want to give you a more detailed look.</a:t>
            </a:r>
          </a:p>
          <a:p>
            <a:r>
              <a:rPr lang="en-US" dirty="0" smtClean="0">
                <a:effectLst/>
              </a:rPr>
              <a:t>• Acknowledge that many in audience may work elsewhere, but we are part of a whole – and  a lot of what we’ll be doing at MB we will do at VN</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update the timeclock on day of presentation</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10</a:t>
            </a:fld>
            <a:endParaRPr lang="en-US"/>
          </a:p>
        </p:txBody>
      </p:sp>
    </p:spTree>
    <p:extLst>
      <p:ext uri="{BB962C8B-B14F-4D97-AF65-F5344CB8AC3E}">
        <p14:creationId xmlns:p14="http://schemas.microsoft.com/office/powerpoint/2010/main" val="3051845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Hospital Technologies</a:t>
            </a:r>
          </a:p>
          <a:p>
            <a:pPr marL="171450" indent="-171450">
              <a:buFont typeface="Arial" panose="020B0604020202020204" pitchFamily="34" charset="0"/>
              <a:buChar char="•"/>
            </a:pPr>
            <a:r>
              <a:rPr lang="en-US" dirty="0" smtClean="0"/>
              <a:t>Asset</a:t>
            </a:r>
            <a:r>
              <a:rPr lang="en-US" baseline="0" dirty="0" smtClean="0"/>
              <a:t> locating</a:t>
            </a:r>
          </a:p>
          <a:p>
            <a:pPr marL="171450" indent="-171450">
              <a:buFont typeface="Arial" panose="020B0604020202020204" pitchFamily="34" charset="0"/>
              <a:buChar char="•"/>
            </a:pPr>
            <a:r>
              <a:rPr lang="en-US" baseline="0" dirty="0" smtClean="0"/>
              <a:t>Hand hygiene</a:t>
            </a:r>
          </a:p>
          <a:p>
            <a:pPr marL="171450" indent="-171450">
              <a:buFont typeface="Arial" panose="020B0604020202020204" pitchFamily="34" charset="0"/>
              <a:buChar char="•"/>
            </a:pPr>
            <a:r>
              <a:rPr lang="en-US" baseline="0" dirty="0" smtClean="0"/>
              <a:t>Staff duress</a:t>
            </a:r>
          </a:p>
          <a:p>
            <a:pPr marL="171450" indent="-171450">
              <a:buFont typeface="Arial" panose="020B0604020202020204" pitchFamily="34" charset="0"/>
              <a:buChar char="•"/>
            </a:pPr>
            <a:r>
              <a:rPr lang="en-US" baseline="0" dirty="0" smtClean="0"/>
              <a:t>Temperature monitoring</a:t>
            </a:r>
          </a:p>
          <a:p>
            <a:pPr marL="171450" indent="-171450">
              <a:buFont typeface="Arial" panose="020B0604020202020204" pitchFamily="34" charset="0"/>
              <a:buChar char="•"/>
            </a:pPr>
            <a:r>
              <a:rPr lang="en-US" baseline="0" dirty="0" smtClean="0"/>
              <a:t>Infant security</a:t>
            </a:r>
          </a:p>
          <a:p>
            <a:pPr marL="171450" indent="-171450">
              <a:buFont typeface="Arial" panose="020B0604020202020204" pitchFamily="34" charset="0"/>
              <a:buChar char="•"/>
            </a:pPr>
            <a:r>
              <a:rPr lang="en-US" baseline="0" dirty="0" smtClean="0"/>
              <a:t>Wandering adult</a:t>
            </a:r>
          </a:p>
          <a:p>
            <a:pPr marL="171450" indent="-171450">
              <a:buFont typeface="Arial" panose="020B0604020202020204" pitchFamily="34" charset="0"/>
              <a:buChar char="•"/>
            </a:pPr>
            <a:r>
              <a:rPr lang="en-US" baseline="0" dirty="0" smtClean="0"/>
              <a:t>Patient entertainment – integrated with EPIC, CBORD</a:t>
            </a:r>
          </a:p>
          <a:p>
            <a:pPr marL="171450" indent="-171450">
              <a:buFont typeface="Arial" panose="020B0604020202020204" pitchFamily="34" charset="0"/>
              <a:buChar char="•"/>
            </a:pPr>
            <a:r>
              <a:rPr lang="en-US" baseline="0" dirty="0" smtClean="0"/>
              <a:t>Wayfinding – static and dynamic</a:t>
            </a:r>
          </a:p>
          <a:p>
            <a:pPr marL="171450" indent="-171450">
              <a:buFont typeface="Arial" panose="020B0604020202020204" pitchFamily="34" charset="0"/>
              <a:buChar char="•"/>
            </a:pPr>
            <a:r>
              <a:rPr lang="en-US" baseline="0" dirty="0" smtClean="0"/>
              <a:t>Conference room </a:t>
            </a:r>
          </a:p>
          <a:p>
            <a:pPr marL="171450" indent="-171450">
              <a:buFont typeface="Arial" panose="020B0604020202020204" pitchFamily="34" charset="0"/>
              <a:buChar char="•"/>
            </a:pPr>
            <a:r>
              <a:rPr lang="en-US" baseline="0" dirty="0" smtClean="0"/>
              <a:t>Pneumatic Tube system with “secure send” transaction</a:t>
            </a:r>
          </a:p>
          <a:p>
            <a:pPr marL="171450" indent="-171450">
              <a:buFont typeface="Arial" panose="020B0604020202020204" pitchFamily="34" charset="0"/>
              <a:buChar char="•"/>
            </a:pPr>
            <a:r>
              <a:rPr lang="en-US" baseline="0" dirty="0" err="1" smtClean="0"/>
              <a:t>Vocera</a:t>
            </a:r>
            <a:endParaRPr lang="en-US" baseline="0" dirty="0" smtClean="0"/>
          </a:p>
          <a:p>
            <a:pPr marL="171450" indent="-171450">
              <a:buFont typeface="Arial" panose="020B0604020202020204" pitchFamily="34" charset="0"/>
              <a:buChar char="•"/>
            </a:pPr>
            <a:r>
              <a:rPr lang="en-US" baseline="0" dirty="0" err="1" smtClean="0"/>
              <a:t>Storz</a:t>
            </a:r>
            <a:endParaRPr lang="en-US" dirty="0" smtClean="0"/>
          </a:p>
          <a:p>
            <a:endParaRPr lang="en-US" dirty="0" smtClean="0"/>
          </a:p>
          <a:p>
            <a:endParaRPr lang="en-US" dirty="0" smtClean="0"/>
          </a:p>
          <a:p>
            <a:r>
              <a:rPr lang="en-US" dirty="0" smtClean="0"/>
              <a:t>Support Functional Rooms</a:t>
            </a:r>
          </a:p>
          <a:p>
            <a:pPr lvl="1"/>
            <a:r>
              <a:rPr lang="en-US" dirty="0" smtClean="0"/>
              <a:t>Clean holding</a:t>
            </a:r>
          </a:p>
          <a:p>
            <a:pPr lvl="1"/>
            <a:r>
              <a:rPr lang="en-US" dirty="0" smtClean="0"/>
              <a:t>Soiled holding</a:t>
            </a:r>
          </a:p>
          <a:p>
            <a:pPr lvl="1"/>
            <a:r>
              <a:rPr lang="en-US" dirty="0" smtClean="0"/>
              <a:t>Equipment storage</a:t>
            </a:r>
          </a:p>
          <a:p>
            <a:pPr lvl="1"/>
            <a:r>
              <a:rPr lang="en-US" dirty="0" smtClean="0"/>
              <a:t>Nourishment</a:t>
            </a:r>
          </a:p>
          <a:p>
            <a:pPr lvl="1"/>
            <a:r>
              <a:rPr lang="en-US" dirty="0" smtClean="0"/>
              <a:t>Med prep</a:t>
            </a:r>
          </a:p>
          <a:p>
            <a:pPr lvl="1"/>
            <a:r>
              <a:rPr lang="en-US" dirty="0" smtClean="0"/>
              <a:t>Staff lounge</a:t>
            </a:r>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11</a:t>
            </a:fld>
            <a:endParaRPr lang="en-US"/>
          </a:p>
        </p:txBody>
      </p:sp>
    </p:spTree>
    <p:extLst>
      <p:ext uri="{BB962C8B-B14F-4D97-AF65-F5344CB8AC3E}">
        <p14:creationId xmlns:p14="http://schemas.microsoft.com/office/powerpoint/2010/main" val="113894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13</a:t>
            </a:fld>
            <a:endParaRPr lang="en-US"/>
          </a:p>
        </p:txBody>
      </p:sp>
    </p:spTree>
    <p:extLst>
      <p:ext uri="{BB962C8B-B14F-4D97-AF65-F5344CB8AC3E}">
        <p14:creationId xmlns:p14="http://schemas.microsoft.com/office/powerpoint/2010/main" val="1148384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overview of a typical floor layout – to show how well it’s been planned</a:t>
            </a:r>
            <a:r>
              <a:rPr lang="en-US" sz="1200" baseline="0" dirty="0" smtClean="0"/>
              <a:t> … and point out hi-lights</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14</a:t>
            </a:fld>
            <a:endParaRPr lang="en-US"/>
          </a:p>
        </p:txBody>
      </p:sp>
    </p:spTree>
    <p:extLst>
      <p:ext uri="{BB962C8B-B14F-4D97-AF65-F5344CB8AC3E}">
        <p14:creationId xmlns:p14="http://schemas.microsoft.com/office/powerpoint/2010/main" val="289106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15</a:t>
            </a:fld>
            <a:endParaRPr lang="en-US"/>
          </a:p>
        </p:txBody>
      </p:sp>
    </p:spTree>
    <p:extLst>
      <p:ext uri="{BB962C8B-B14F-4D97-AF65-F5344CB8AC3E}">
        <p14:creationId xmlns:p14="http://schemas.microsoft.com/office/powerpoint/2010/main" val="646635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16</a:t>
            </a:fld>
            <a:endParaRPr lang="en-US"/>
          </a:p>
        </p:txBody>
      </p:sp>
    </p:spTree>
    <p:extLst>
      <p:ext uri="{BB962C8B-B14F-4D97-AF65-F5344CB8AC3E}">
        <p14:creationId xmlns:p14="http://schemas.microsoft.com/office/powerpoint/2010/main" val="3206479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overview of a typical floor layout – to show how well it’s been planned</a:t>
            </a:r>
            <a:r>
              <a:rPr lang="en-US" sz="1200" baseline="0" dirty="0" smtClean="0"/>
              <a:t> … and point out hi-lights</a:t>
            </a:r>
            <a:endParaRPr lang="en-US" dirty="0" smtClean="0"/>
          </a:p>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18</a:t>
            </a:fld>
            <a:endParaRPr lang="en-US"/>
          </a:p>
        </p:txBody>
      </p:sp>
    </p:spTree>
    <p:extLst>
      <p:ext uri="{BB962C8B-B14F-4D97-AF65-F5344CB8AC3E}">
        <p14:creationId xmlns:p14="http://schemas.microsoft.com/office/powerpoint/2010/main" val="2827370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slide … </a:t>
            </a:r>
          </a:p>
          <a:p>
            <a:endParaRPr lang="en-US" dirty="0" smtClean="0"/>
          </a:p>
          <a:p>
            <a:r>
              <a:rPr lang="en-US" dirty="0" smtClean="0"/>
              <a:t>… We have updated you about our 2 beautiful new hospitals.  Now, Jim and I will give you an overview of the future remaining</a:t>
            </a:r>
            <a:r>
              <a:rPr lang="en-US" baseline="0" dirty="0" smtClean="0"/>
              <a:t> campuses for CPMC 2020 and Transition Updates.</a:t>
            </a:r>
            <a:r>
              <a:rPr lang="en-US" dirty="0" smtClean="0"/>
              <a:t> </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21</a:t>
            </a:fld>
            <a:endParaRPr lang="en-US"/>
          </a:p>
        </p:txBody>
      </p:sp>
    </p:spTree>
    <p:extLst>
      <p:ext uri="{BB962C8B-B14F-4D97-AF65-F5344CB8AC3E}">
        <p14:creationId xmlns:p14="http://schemas.microsoft.com/office/powerpoint/2010/main" val="2586322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Either use 22 &amp; 23 OR 24-26</a:t>
            </a:r>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737078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wait on sharing this with staff (*</a:t>
            </a:r>
            <a:r>
              <a:rPr lang="en-US" dirty="0" err="1" smtClean="0"/>
              <a:t>Hamila</a:t>
            </a:r>
            <a:r>
              <a:rPr lang="en-US" dirty="0" smtClean="0"/>
              <a:t> / Chin)</a:t>
            </a:r>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93711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Hamila</a:t>
            </a:r>
            <a:endParaRPr lang="en-US" sz="1200" b="1"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Chanie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Gorkin</a:t>
            </a:r>
            <a:r>
              <a:rPr lang="en-US" sz="1200" b="0" i="0" kern="1200" dirty="0" smtClean="0">
                <a:solidFill>
                  <a:schemeClr val="tx1"/>
                </a:solidFill>
                <a:effectLst/>
                <a:latin typeface="+mn-lt"/>
                <a:ea typeface="+mn-ea"/>
                <a:cs typeface="+mn-cs"/>
              </a:rPr>
              <a:t>, a 17-year-old about to enter the 12th grade at the </a:t>
            </a:r>
            <a:r>
              <a:rPr lang="en-US" sz="1200" b="0" i="0" kern="1200" dirty="0" err="1" smtClean="0">
                <a:solidFill>
                  <a:schemeClr val="tx1"/>
                </a:solidFill>
                <a:effectLst/>
                <a:latin typeface="+mn-lt"/>
                <a:ea typeface="+mn-ea"/>
                <a:cs typeface="+mn-cs"/>
              </a:rPr>
              <a:t>Lubavitch</a:t>
            </a:r>
            <a:r>
              <a:rPr lang="en-US" sz="1200" b="0" i="0" kern="1200" dirty="0" smtClean="0">
                <a:solidFill>
                  <a:schemeClr val="tx1"/>
                </a:solidFill>
                <a:effectLst/>
                <a:latin typeface="+mn-lt"/>
                <a:ea typeface="+mn-ea"/>
                <a:cs typeface="+mn-cs"/>
              </a:rPr>
              <a:t> high school Beth </a:t>
            </a:r>
            <a:r>
              <a:rPr lang="en-US" sz="1200" b="0" i="0" kern="1200" dirty="0" err="1" smtClean="0">
                <a:solidFill>
                  <a:schemeClr val="tx1"/>
                </a:solidFill>
                <a:effectLst/>
                <a:latin typeface="+mn-lt"/>
                <a:ea typeface="+mn-ea"/>
                <a:cs typeface="+mn-cs"/>
              </a:rPr>
              <a:t>Rivkah</a:t>
            </a:r>
            <a:r>
              <a:rPr lang="en-US" sz="1200" b="0" i="0" kern="1200" dirty="0" smtClean="0">
                <a:solidFill>
                  <a:schemeClr val="tx1"/>
                </a:solidFill>
                <a:effectLst/>
                <a:latin typeface="+mn-lt"/>
                <a:ea typeface="+mn-ea"/>
                <a:cs typeface="+mn-cs"/>
              </a:rPr>
              <a:t>, originally wrote the poem entitled “Worst Day Ever?” for an assignment at school.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don’t think there is such a thing as the worst day ever,” </a:t>
            </a:r>
            <a:r>
              <a:rPr lang="en-US" sz="1200" b="0" i="0" kern="1200" dirty="0" err="1" smtClean="0">
                <a:solidFill>
                  <a:schemeClr val="tx1"/>
                </a:solidFill>
                <a:effectLst/>
                <a:latin typeface="+mn-lt"/>
                <a:ea typeface="+mn-ea"/>
                <a:cs typeface="+mn-cs"/>
              </a:rPr>
              <a:t>Gorkin</a:t>
            </a:r>
            <a:r>
              <a:rPr lang="en-US" sz="1200" b="0" i="0" kern="1200" dirty="0" smtClean="0">
                <a:solidFill>
                  <a:schemeClr val="tx1"/>
                </a:solidFill>
                <a:effectLst/>
                <a:latin typeface="+mn-lt"/>
                <a:ea typeface="+mn-ea"/>
                <a:cs typeface="+mn-cs"/>
              </a:rPr>
              <a:t> told 1010 WINS in an exclusive interview Monday. “I wanted to show how your day is really based on how you </a:t>
            </a:r>
            <a:r>
              <a:rPr lang="en-US" sz="1200" b="0" i="0" u="sng" kern="1200" dirty="0" smtClean="0">
                <a:solidFill>
                  <a:schemeClr val="tx1"/>
                </a:solidFill>
                <a:effectLst/>
                <a:latin typeface="+mn-lt"/>
                <a:ea typeface="+mn-ea"/>
                <a:cs typeface="+mn-cs"/>
              </a:rPr>
              <a:t>look</a:t>
            </a:r>
            <a:r>
              <a:rPr lang="en-US" sz="1200" b="0" i="0" kern="1200" dirty="0" smtClean="0">
                <a:solidFill>
                  <a:schemeClr val="tx1"/>
                </a:solidFill>
                <a:effectLst/>
                <a:latin typeface="+mn-lt"/>
                <a:ea typeface="+mn-ea"/>
                <a:cs typeface="+mn-cs"/>
              </a:rPr>
              <a:t> at things.”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poem is </a:t>
            </a:r>
            <a:r>
              <a:rPr lang="en-US" sz="1200" b="0" i="0" u="sng" kern="1200" dirty="0" smtClean="0">
                <a:solidFill>
                  <a:schemeClr val="tx1"/>
                </a:solidFill>
                <a:effectLst/>
                <a:latin typeface="+mn-lt"/>
                <a:ea typeface="+mn-ea"/>
                <a:cs typeface="+mn-cs"/>
              </a:rPr>
              <a:t>inspired</a:t>
            </a:r>
            <a:r>
              <a:rPr lang="en-US" sz="1200" b="0" i="0" kern="1200" dirty="0" smtClean="0">
                <a:solidFill>
                  <a:schemeClr val="tx1"/>
                </a:solidFill>
                <a:effectLst/>
                <a:latin typeface="+mn-lt"/>
                <a:ea typeface="+mn-ea"/>
                <a:cs typeface="+mn-cs"/>
              </a:rPr>
              <a:t> by Talmudic teachings.</a:t>
            </a:r>
          </a:p>
          <a:p>
            <a:pPr fontAlgn="base"/>
            <a:r>
              <a:rPr lang="en-US" sz="1200" b="0" i="0" kern="1200" dirty="0" smtClean="0">
                <a:solidFill>
                  <a:schemeClr val="tx1"/>
                </a:solidFill>
                <a:effectLst/>
                <a:latin typeface="+mn-lt"/>
                <a:ea typeface="+mn-ea"/>
                <a:cs typeface="+mn-cs"/>
              </a:rPr>
              <a:t>“It comes from Hasidic philosophy, which I learn daily and try to take to heart, so I try my best to live what I wrote,” </a:t>
            </a:r>
            <a:r>
              <a:rPr lang="en-US" sz="1200" b="0" i="0" kern="1200" dirty="0" err="1" smtClean="0">
                <a:solidFill>
                  <a:schemeClr val="tx1"/>
                </a:solidFill>
                <a:effectLst/>
                <a:latin typeface="+mn-lt"/>
                <a:ea typeface="+mn-ea"/>
                <a:cs typeface="+mn-cs"/>
              </a:rPr>
              <a:t>Gorkin</a:t>
            </a:r>
            <a:r>
              <a:rPr lang="en-US" sz="1200" b="0" i="0" kern="1200" dirty="0" smtClean="0">
                <a:solidFill>
                  <a:schemeClr val="tx1"/>
                </a:solidFill>
                <a:effectLst/>
                <a:latin typeface="+mn-lt"/>
                <a:ea typeface="+mn-ea"/>
                <a:cs typeface="+mn-cs"/>
              </a:rPr>
              <a:t> said.</a:t>
            </a:r>
          </a:p>
          <a:p>
            <a:pPr fontAlgn="base"/>
            <a:r>
              <a:rPr lang="en-US" sz="1200" b="0" i="0" kern="1200" dirty="0" smtClean="0">
                <a:solidFill>
                  <a:schemeClr val="tx1"/>
                </a:solidFill>
                <a:effectLst/>
                <a:latin typeface="+mn-lt"/>
                <a:ea typeface="+mn-ea"/>
                <a:cs typeface="+mn-cs"/>
              </a:rPr>
              <a:t>The complex poem contains a surprise. From top to bottom it reads negatively, but when read in reverse the message drastically changes.</a:t>
            </a:r>
          </a:p>
          <a:p>
            <a:endParaRPr lang="en-US" dirty="0" smtClean="0"/>
          </a:p>
          <a:p>
            <a:r>
              <a:rPr lang="en-US" dirty="0" smtClean="0"/>
              <a:t>http://newyork.cbslocal.com/2015/07/27/worst-day-ever-poem-goes-viral/</a:t>
            </a:r>
            <a:endParaRPr lang="en-US" dirty="0"/>
          </a:p>
        </p:txBody>
      </p:sp>
      <p:sp>
        <p:nvSpPr>
          <p:cNvPr id="4" name="Slide Number Placeholder 3"/>
          <p:cNvSpPr>
            <a:spLocks noGrp="1"/>
          </p:cNvSpPr>
          <p:nvPr>
            <p:ph type="sldNum" sz="quarter" idx="10"/>
          </p:nvPr>
        </p:nvSpPr>
        <p:spPr/>
        <p:txBody>
          <a:bodyPr/>
          <a:lstStyle/>
          <a:p>
            <a:fld id="{71986C19-19E0-2B44-AAD4-4AA3E61127DF}" type="slidenum">
              <a:rPr lang="en-US" smtClean="0"/>
              <a:pPr/>
              <a:t>2</a:t>
            </a:fld>
            <a:endParaRPr lang="en-US" dirty="0"/>
          </a:p>
        </p:txBody>
      </p:sp>
    </p:spTree>
    <p:extLst>
      <p:ext uri="{BB962C8B-B14F-4D97-AF65-F5344CB8AC3E}">
        <p14:creationId xmlns:p14="http://schemas.microsoft.com/office/powerpoint/2010/main" val="2824224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48885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endParaRPr lang="en-US" b="1"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72350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762005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800" kern="1200" dirty="0" smtClean="0">
                <a:solidFill>
                  <a:schemeClr val="tx1"/>
                </a:solidFill>
                <a:effectLst/>
                <a:latin typeface="+mn-lt"/>
                <a:ea typeface="+mn-ea"/>
                <a:cs typeface="+mn-cs"/>
              </a:rPr>
              <a:t>These hospital moves are complicated and involves a long road of detailed planning.</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Imagine … </a:t>
            </a:r>
          </a:p>
          <a:p>
            <a:pPr marL="285750" indent="-285750">
              <a:buFont typeface="Arial" panose="020B0604020202020204" pitchFamily="34" charset="0"/>
              <a:buChar char="•"/>
            </a:pPr>
            <a:r>
              <a:rPr lang="en-US" sz="1800" kern="1200" dirty="0" smtClean="0">
                <a:solidFill>
                  <a:schemeClr val="tx1"/>
                </a:solidFill>
                <a:effectLst/>
                <a:latin typeface="+mn-lt"/>
                <a:ea typeface="+mn-ea"/>
                <a:cs typeface="+mn-cs"/>
              </a:rPr>
              <a:t>moving hundreds of pieces of equipment</a:t>
            </a:r>
          </a:p>
          <a:p>
            <a:pPr marL="285750" indent="-285750">
              <a:buFont typeface="Arial" panose="020B0604020202020204" pitchFamily="34" charset="0"/>
              <a:buChar char="•"/>
            </a:pPr>
            <a:r>
              <a:rPr lang="en-US" sz="1800" kern="1200" dirty="0" smtClean="0">
                <a:solidFill>
                  <a:schemeClr val="tx1"/>
                </a:solidFill>
                <a:effectLst/>
                <a:latin typeface="+mn-lt"/>
                <a:ea typeface="+mn-ea"/>
                <a:cs typeface="+mn-cs"/>
              </a:rPr>
              <a:t>getting the supplies stocked</a:t>
            </a:r>
          </a:p>
          <a:p>
            <a:pPr marL="285750" indent="-285750">
              <a:buFont typeface="Arial" panose="020B0604020202020204" pitchFamily="34" charset="0"/>
              <a:buChar char="•"/>
            </a:pPr>
            <a:r>
              <a:rPr lang="en-US" sz="1800" kern="1200" dirty="0" smtClean="0">
                <a:solidFill>
                  <a:schemeClr val="tx1"/>
                </a:solidFill>
                <a:effectLst/>
                <a:latin typeface="+mn-lt"/>
                <a:ea typeface="+mn-ea"/>
                <a:cs typeface="+mn-cs"/>
              </a:rPr>
              <a:t>orienting everyone to the new buildings</a:t>
            </a:r>
          </a:p>
          <a:p>
            <a:pPr marL="285750" indent="-285750">
              <a:buFont typeface="Arial" panose="020B0604020202020204" pitchFamily="34" charset="0"/>
              <a:buChar char="•"/>
            </a:pPr>
            <a:r>
              <a:rPr lang="en-US" sz="1800" kern="1200" dirty="0" smtClean="0">
                <a:solidFill>
                  <a:schemeClr val="tx1"/>
                </a:solidFill>
                <a:effectLst/>
                <a:latin typeface="+mn-lt"/>
                <a:ea typeface="+mn-ea"/>
                <a:cs typeface="+mn-cs"/>
              </a:rPr>
              <a:t>moving staff and patients </a:t>
            </a:r>
          </a:p>
          <a:p>
            <a:pPr marL="0" indent="0">
              <a:buFontTx/>
              <a:buNone/>
            </a:pPr>
            <a:r>
              <a:rPr lang="en-US" sz="1800" kern="1200" dirty="0" smtClean="0">
                <a:solidFill>
                  <a:schemeClr val="tx1"/>
                </a:solidFill>
                <a:effectLst/>
                <a:latin typeface="+mn-lt"/>
                <a:ea typeface="+mn-ea"/>
                <a:cs typeface="+mn-cs"/>
              </a:rPr>
              <a:t> . . .  all without interruption in patient care</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Our primary responsibility is to make sure the moves are as smooth as possible and that we are ready to go.</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We have</a:t>
            </a:r>
            <a:r>
              <a:rPr lang="en-US" sz="1800" kern="1200" baseline="0" dirty="0" smtClean="0">
                <a:solidFill>
                  <a:schemeClr val="tx1"/>
                </a:solidFill>
                <a:effectLst/>
                <a:latin typeface="+mn-lt"/>
                <a:ea typeface="+mn-ea"/>
                <a:cs typeface="+mn-cs"/>
              </a:rPr>
              <a:t> implemented a </a:t>
            </a:r>
            <a:r>
              <a:rPr lang="en-US" sz="1800" kern="1200" dirty="0" smtClean="0">
                <a:solidFill>
                  <a:schemeClr val="tx1"/>
                </a:solidFill>
                <a:effectLst/>
                <a:latin typeface="+mn-lt"/>
                <a:ea typeface="+mn-ea"/>
                <a:cs typeface="+mn-cs"/>
              </a:rPr>
              <a:t>very thoughtful and systematic approach for our hospital transition:</a:t>
            </a:r>
          </a:p>
          <a:p>
            <a:pPr marL="285750" indent="-285750">
              <a:buFont typeface="Arial" panose="020B0604020202020204" pitchFamily="34" charset="0"/>
              <a:buChar char="•"/>
            </a:pPr>
            <a:r>
              <a:rPr lang="en-US" sz="1800" kern="1200" dirty="0" smtClean="0">
                <a:solidFill>
                  <a:schemeClr val="tx1"/>
                </a:solidFill>
                <a:effectLst/>
                <a:latin typeface="+mn-lt"/>
                <a:ea typeface="+mn-ea"/>
                <a:cs typeface="+mn-cs"/>
              </a:rPr>
              <a:t>Our transition</a:t>
            </a:r>
            <a:r>
              <a:rPr lang="en-US" sz="1800" kern="1200" baseline="0" dirty="0" smtClean="0">
                <a:solidFill>
                  <a:schemeClr val="tx1"/>
                </a:solidFill>
                <a:effectLst/>
                <a:latin typeface="+mn-lt"/>
                <a:ea typeface="+mn-ea"/>
                <a:cs typeface="+mn-cs"/>
              </a:rPr>
              <a:t> process is facilitated by Transition Consultants, who specialize in helping hospitals to transition/move into their new hospital.</a:t>
            </a:r>
          </a:p>
          <a:p>
            <a:pPr marL="285750" indent="-285750">
              <a:buFont typeface="Arial" panose="020B0604020202020204" pitchFamily="34" charset="0"/>
              <a:buChar char="•"/>
            </a:pPr>
            <a:r>
              <a:rPr lang="en-US" sz="1800" kern="1200" baseline="0" dirty="0" smtClean="0">
                <a:solidFill>
                  <a:schemeClr val="tx1"/>
                </a:solidFill>
                <a:effectLst/>
                <a:latin typeface="+mn-lt"/>
                <a:ea typeface="+mn-ea"/>
                <a:cs typeface="+mn-cs"/>
              </a:rPr>
              <a:t>Our overall process is overseen by our Transition Steering Committee, comprised of Executive Leadership, Senior Leadership and Key Department Leaders.</a:t>
            </a:r>
            <a:endParaRPr lang="en-US" sz="1800" kern="1200" dirty="0" smtClean="0">
              <a:solidFill>
                <a:schemeClr val="tx1"/>
              </a:solidFill>
              <a:effectLst/>
              <a:latin typeface="+mn-lt"/>
              <a:ea typeface="+mn-ea"/>
              <a:cs typeface="+mn-cs"/>
            </a:endParaRPr>
          </a:p>
          <a:p>
            <a:pPr marL="285750" indent="-285750">
              <a:buFont typeface="Arial" panose="020B0604020202020204" pitchFamily="34" charset="0"/>
              <a:buChar char="•"/>
            </a:pPr>
            <a:r>
              <a:rPr lang="en-US" sz="1800" kern="1200" dirty="0" smtClean="0">
                <a:solidFill>
                  <a:schemeClr val="tx1"/>
                </a:solidFill>
                <a:effectLst/>
                <a:latin typeface="+mn-lt"/>
                <a:ea typeface="+mn-ea"/>
                <a:cs typeface="+mn-cs"/>
              </a:rPr>
              <a:t>12 different focus groups meet monthly and report up to our Transition Steering Committee.</a:t>
            </a:r>
          </a:p>
          <a:p>
            <a:pPr marL="285750" indent="-285750">
              <a:buFont typeface="Arial" panose="020B0604020202020204" pitchFamily="34" charset="0"/>
              <a:buChar char="•"/>
            </a:pPr>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Planning meetings completed already, just for Mission Bernal Campus:</a:t>
            </a:r>
          </a:p>
          <a:p>
            <a:r>
              <a:rPr lang="en-US" sz="1800" kern="1200" dirty="0" smtClean="0">
                <a:solidFill>
                  <a:schemeClr val="tx1"/>
                </a:solidFill>
                <a:effectLst/>
                <a:latin typeface="+mn-lt"/>
                <a:ea typeface="+mn-ea"/>
                <a:cs typeface="+mn-cs"/>
              </a:rPr>
              <a:t>40 Occupancy Planning Meetings</a:t>
            </a:r>
            <a:r>
              <a:rPr lang="en-US" sz="1800" kern="1200" baseline="0" dirty="0" smtClean="0">
                <a:solidFill>
                  <a:schemeClr val="tx1"/>
                </a:solidFill>
                <a:effectLst/>
                <a:latin typeface="+mn-lt"/>
                <a:ea typeface="+mn-ea"/>
                <a:cs typeface="+mn-cs"/>
              </a:rPr>
              <a:t> – to orient departments to the new hospital building and begin planning department workflow and processes</a:t>
            </a:r>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14 Support Planning Meetings for Mission Bernal Campus, where we meet with Support Departments and begin planning how they will support the entire hospital </a:t>
            </a:r>
          </a:p>
          <a:p>
            <a:r>
              <a:rPr lang="en-US" sz="1800" kern="1200" dirty="0" smtClean="0">
                <a:solidFill>
                  <a:schemeClr val="tx1"/>
                </a:solidFill>
                <a:effectLst/>
                <a:latin typeface="+mn-lt"/>
                <a:ea typeface="+mn-ea"/>
                <a:cs typeface="+mn-cs"/>
              </a:rPr>
              <a:t>28 Move Logistics Meetings – to prepare departments for the actual move process</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There are other meetings and processes that will continue in our transition planning:</a:t>
            </a:r>
          </a:p>
          <a:p>
            <a:pPr marL="285750" indent="-285750">
              <a:buFont typeface="Arial" panose="020B0604020202020204" pitchFamily="34" charset="0"/>
              <a:buChar char="•"/>
            </a:pPr>
            <a:r>
              <a:rPr lang="en-US" sz="1800" dirty="0" smtClean="0">
                <a:solidFill>
                  <a:srgbClr val="008599"/>
                </a:solidFill>
              </a:rPr>
              <a:t>Clinical and Move Day meetings (~52)</a:t>
            </a:r>
          </a:p>
          <a:p>
            <a:pPr marL="285750" indent="-285750">
              <a:buFont typeface="Arial" panose="020B0604020202020204" pitchFamily="34" charset="0"/>
              <a:buChar char="•"/>
            </a:pPr>
            <a:r>
              <a:rPr lang="en-US" sz="1800" dirty="0" smtClean="0">
                <a:solidFill>
                  <a:srgbClr val="008599"/>
                </a:solidFill>
              </a:rPr>
              <a:t>Staff and Stock – starts in June 2018, where we begin to set up our new departments (while maintaining full operations at St Luke’s)</a:t>
            </a:r>
          </a:p>
          <a:p>
            <a:pPr marL="285750" indent="-285750">
              <a:buFont typeface="Arial" panose="020B0604020202020204" pitchFamily="34" charset="0"/>
              <a:buChar char="•"/>
            </a:pPr>
            <a:r>
              <a:rPr lang="en-US" sz="1800" dirty="0" smtClean="0">
                <a:solidFill>
                  <a:srgbClr val="008599"/>
                </a:solidFill>
              </a:rPr>
              <a:t>Licensing</a:t>
            </a:r>
          </a:p>
          <a:p>
            <a:pPr marL="285750" indent="-285750">
              <a:buFont typeface="Arial" panose="020B0604020202020204" pitchFamily="34" charset="0"/>
              <a:buChar char="•"/>
            </a:pPr>
            <a:r>
              <a:rPr lang="en-US" sz="1800" dirty="0" smtClean="0">
                <a:solidFill>
                  <a:srgbClr val="008599"/>
                </a:solidFill>
              </a:rPr>
              <a:t>Training for staff and physicians … everyone who is moving or working in one of the new</a:t>
            </a:r>
            <a:r>
              <a:rPr lang="en-US" sz="1800" baseline="0" dirty="0" smtClean="0">
                <a:solidFill>
                  <a:srgbClr val="008599"/>
                </a:solidFill>
              </a:rPr>
              <a:t> hospitals … on entrances/paths of travel, use of ID badges, safety and other employee services.</a:t>
            </a:r>
          </a:p>
          <a:p>
            <a:pPr marL="571500" lvl="1" indent="-285750">
              <a:buFont typeface="Arial" panose="020B0604020202020204" pitchFamily="34" charset="0"/>
              <a:buChar char="•"/>
            </a:pPr>
            <a:r>
              <a:rPr lang="en-US" sz="1800" dirty="0" smtClean="0">
                <a:solidFill>
                  <a:srgbClr val="008599"/>
                </a:solidFill>
              </a:rPr>
              <a:t>There will also be general clinical training on operational processes and all of our new technology</a:t>
            </a:r>
            <a:r>
              <a:rPr lang="en-US" sz="1800" baseline="0" dirty="0" smtClean="0">
                <a:solidFill>
                  <a:srgbClr val="008599"/>
                </a:solidFill>
              </a:rPr>
              <a:t> systems</a:t>
            </a:r>
          </a:p>
          <a:p>
            <a:pPr marL="571500" lvl="1" indent="-285750">
              <a:buFont typeface="Arial" panose="020B0604020202020204" pitchFamily="34" charset="0"/>
              <a:buChar char="•"/>
            </a:pPr>
            <a:r>
              <a:rPr lang="en-US" sz="1800" baseline="0" dirty="0" smtClean="0">
                <a:solidFill>
                  <a:srgbClr val="008599"/>
                </a:solidFill>
              </a:rPr>
              <a:t>And there will be department-specific training</a:t>
            </a:r>
            <a:endParaRPr lang="en-US" sz="1800" dirty="0" smtClean="0">
              <a:solidFill>
                <a:srgbClr val="008599"/>
              </a:solidFill>
            </a:endParaRPr>
          </a:p>
          <a:p>
            <a:pPr marL="0" indent="0">
              <a:buFont typeface="Arial" panose="020B0604020202020204" pitchFamily="34" charset="0"/>
              <a:buNone/>
            </a:pPr>
            <a:endParaRPr lang="en-US" sz="1800" kern="1200" dirty="0" smtClean="0">
              <a:solidFill>
                <a:schemeClr val="tx1"/>
              </a:solidFill>
              <a:effectLst/>
              <a:latin typeface="+mn-lt"/>
              <a:ea typeface="+mn-ea"/>
              <a:cs typeface="+mn-cs"/>
            </a:endParaRPr>
          </a:p>
          <a:p>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27</a:t>
            </a:fld>
            <a:endParaRPr lang="en-US"/>
          </a:p>
        </p:txBody>
      </p:sp>
    </p:spTree>
    <p:extLst>
      <p:ext uri="{BB962C8B-B14F-4D97-AF65-F5344CB8AC3E}">
        <p14:creationId xmlns:p14="http://schemas.microsoft.com/office/powerpoint/2010/main" val="2421987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1FBD3-648A-44F2-8526-03E698E6EDB6}"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070222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9" dirty="0" smtClean="0">
                <a:latin typeface="Century Gothic"/>
                <a:cs typeface="Century Gothic"/>
              </a:rPr>
              <a:t>An urban, slightly</a:t>
            </a:r>
            <a:r>
              <a:rPr lang="en-US" sz="1200" spc="-4" dirty="0" smtClean="0">
                <a:latin typeface="Century Gothic"/>
                <a:cs typeface="Century Gothic"/>
              </a:rPr>
              <a:t> </a:t>
            </a:r>
            <a:r>
              <a:rPr lang="en-US" sz="1200" spc="-9" dirty="0" smtClean="0">
                <a:latin typeface="Century Gothic"/>
                <a:cs typeface="Century Gothic"/>
              </a:rPr>
              <a:t>e</a:t>
            </a:r>
            <a:r>
              <a:rPr lang="en-US" sz="1200" dirty="0" smtClean="0">
                <a:latin typeface="Century Gothic"/>
                <a:cs typeface="Century Gothic"/>
              </a:rPr>
              <a:t>d</a:t>
            </a:r>
            <a:r>
              <a:rPr lang="en-US" sz="1200" spc="-9" dirty="0" smtClean="0">
                <a:latin typeface="Century Gothic"/>
                <a:cs typeface="Century Gothic"/>
              </a:rPr>
              <a:t>g</a:t>
            </a:r>
            <a:r>
              <a:rPr lang="en-US" sz="1200" dirty="0" smtClean="0">
                <a:latin typeface="Century Gothic"/>
                <a:cs typeface="Century Gothic"/>
              </a:rPr>
              <a:t>y</a:t>
            </a:r>
            <a:r>
              <a:rPr lang="en-US" sz="1200" spc="-4" dirty="0" smtClean="0">
                <a:latin typeface="Century Gothic"/>
                <a:cs typeface="Century Gothic"/>
              </a:rPr>
              <a:t>,</a:t>
            </a:r>
            <a:r>
              <a:rPr lang="en-US" sz="1200" dirty="0" smtClean="0">
                <a:latin typeface="Century Gothic"/>
                <a:cs typeface="Century Gothic"/>
              </a:rPr>
              <a:t> vib</a:t>
            </a:r>
            <a:r>
              <a:rPr lang="en-US" sz="1200" spc="-4" dirty="0" smtClean="0">
                <a:latin typeface="Century Gothic"/>
                <a:cs typeface="Century Gothic"/>
              </a:rPr>
              <a:t>r</a:t>
            </a:r>
            <a:r>
              <a:rPr lang="en-US" sz="1200" dirty="0" smtClean="0">
                <a:latin typeface="Century Gothic"/>
                <a:cs typeface="Century Gothic"/>
              </a:rPr>
              <a:t>a</a:t>
            </a:r>
            <a:r>
              <a:rPr lang="en-US" sz="1200" spc="-9" dirty="0" smtClean="0">
                <a:latin typeface="Century Gothic"/>
                <a:cs typeface="Century Gothic"/>
              </a:rPr>
              <a:t>nt</a:t>
            </a:r>
            <a:r>
              <a:rPr lang="en-US" sz="1200" dirty="0" smtClean="0">
                <a:latin typeface="Century Gothic"/>
                <a:cs typeface="Century Gothic"/>
              </a:rPr>
              <a:t> s</a:t>
            </a:r>
            <a:r>
              <a:rPr lang="en-US" sz="1200" spc="-4" dirty="0" smtClean="0">
                <a:latin typeface="Century Gothic"/>
                <a:cs typeface="Century Gothic"/>
              </a:rPr>
              <a:t>t</a:t>
            </a:r>
            <a:r>
              <a:rPr lang="en-US" sz="1200" spc="-9" dirty="0" smtClean="0">
                <a:latin typeface="Century Gothic"/>
                <a:cs typeface="Century Gothic"/>
              </a:rPr>
              <a:t>reet</a:t>
            </a:r>
            <a:r>
              <a:rPr lang="en-US" sz="1200" dirty="0" smtClean="0">
                <a:latin typeface="Century Gothic"/>
                <a:cs typeface="Century Gothic"/>
              </a:rPr>
              <a:t> s</a:t>
            </a:r>
            <a:r>
              <a:rPr lang="en-US" sz="1200" spc="-4" dirty="0" smtClean="0">
                <a:latin typeface="Century Gothic"/>
                <a:cs typeface="Century Gothic"/>
              </a:rPr>
              <a:t>t</a:t>
            </a:r>
            <a:r>
              <a:rPr lang="en-US" sz="1200" dirty="0" smtClean="0">
                <a:latin typeface="Century Gothic"/>
                <a:cs typeface="Century Gothic"/>
              </a:rPr>
              <a:t>yl</a:t>
            </a:r>
            <a:r>
              <a:rPr lang="en-US" sz="1200" spc="-9" dirty="0" smtClean="0">
                <a:latin typeface="Century Gothic"/>
                <a:cs typeface="Century Gothic"/>
              </a:rPr>
              <a:t>e</a:t>
            </a:r>
            <a:r>
              <a:rPr lang="en-US" sz="1200" spc="-4" dirty="0" smtClean="0">
                <a:latin typeface="Century Gothic"/>
                <a:cs typeface="Century Gothic"/>
              </a:rPr>
              <a:t> </a:t>
            </a:r>
            <a:r>
              <a:rPr lang="en-US" sz="1200" dirty="0" smtClean="0">
                <a:latin typeface="Century Gothic"/>
                <a:cs typeface="Century Gothic"/>
              </a:rPr>
              <a:t>bl</a:t>
            </a:r>
            <a:r>
              <a:rPr lang="en-US" sz="1200" spc="-9" dirty="0" smtClean="0">
                <a:latin typeface="Century Gothic"/>
                <a:cs typeface="Century Gothic"/>
              </a:rPr>
              <a:t>ock</a:t>
            </a:r>
            <a:r>
              <a:rPr lang="en-US" sz="1200" dirty="0" smtClean="0">
                <a:latin typeface="Century Gothic"/>
                <a:cs typeface="Century Gothic"/>
              </a:rPr>
              <a:t> pa</a:t>
            </a:r>
            <a:r>
              <a:rPr lang="en-US" sz="1200" spc="-4" dirty="0" smtClean="0">
                <a:latin typeface="Century Gothic"/>
                <a:cs typeface="Century Gothic"/>
              </a:rPr>
              <a:t>rt</a:t>
            </a:r>
            <a:r>
              <a:rPr lang="en-US" sz="1200" dirty="0" smtClean="0">
                <a:latin typeface="Century Gothic"/>
                <a:cs typeface="Century Gothic"/>
              </a:rPr>
              <a:t>y</a:t>
            </a:r>
            <a:r>
              <a:rPr lang="en-US" sz="1200" spc="-4" dirty="0" smtClean="0">
                <a:latin typeface="Century Gothic"/>
                <a:cs typeface="Century Gothic"/>
              </a:rPr>
              <a:t> </a:t>
            </a:r>
            <a:r>
              <a:rPr lang="en-US" sz="1200" spc="-9" dirty="0" smtClean="0">
                <a:latin typeface="Century Gothic"/>
                <a:cs typeface="Century Gothic"/>
              </a:rPr>
              <a:t>to</a:t>
            </a:r>
            <a:r>
              <a:rPr lang="en-US" sz="1200" spc="-4" dirty="0" smtClean="0">
                <a:latin typeface="Century Gothic"/>
                <a:cs typeface="Century Gothic"/>
              </a:rPr>
              <a:t> </a:t>
            </a:r>
            <a:r>
              <a:rPr lang="en-US" sz="1200" spc="-9" dirty="0" smtClean="0">
                <a:latin typeface="Century Gothic"/>
                <a:cs typeface="Century Gothic"/>
              </a:rPr>
              <a:t>ce</a:t>
            </a:r>
            <a:r>
              <a:rPr lang="en-US" sz="1200" dirty="0" smtClean="0">
                <a:latin typeface="Century Gothic"/>
                <a:cs typeface="Century Gothic"/>
              </a:rPr>
              <a:t>l</a:t>
            </a:r>
            <a:r>
              <a:rPr lang="en-US" sz="1200" spc="-9" dirty="0" smtClean="0">
                <a:latin typeface="Century Gothic"/>
                <a:cs typeface="Century Gothic"/>
              </a:rPr>
              <a:t>e</a:t>
            </a:r>
            <a:r>
              <a:rPr lang="en-US" sz="1200" dirty="0" smtClean="0">
                <a:latin typeface="Century Gothic"/>
                <a:cs typeface="Century Gothic"/>
              </a:rPr>
              <a:t>b</a:t>
            </a:r>
            <a:r>
              <a:rPr lang="en-US" sz="1200" spc="-4" dirty="0" smtClean="0">
                <a:latin typeface="Century Gothic"/>
                <a:cs typeface="Century Gothic"/>
              </a:rPr>
              <a:t>r</a:t>
            </a:r>
            <a:r>
              <a:rPr lang="en-US" sz="1200" dirty="0" smtClean="0">
                <a:latin typeface="Century Gothic"/>
                <a:cs typeface="Century Gothic"/>
              </a:rPr>
              <a:t>a</a:t>
            </a:r>
            <a:r>
              <a:rPr lang="en-US" sz="1200" spc="-9" dirty="0" smtClean="0">
                <a:latin typeface="Century Gothic"/>
                <a:cs typeface="Century Gothic"/>
              </a:rPr>
              <a:t>te</a:t>
            </a:r>
            <a:r>
              <a:rPr lang="en-US" sz="1200" spc="-4" dirty="0" smtClean="0">
                <a:latin typeface="Century Gothic"/>
                <a:cs typeface="Century Gothic"/>
              </a:rPr>
              <a:t> </a:t>
            </a:r>
            <a:r>
              <a:rPr lang="en-US" sz="1200" spc="-9" dirty="0" smtClean="0">
                <a:latin typeface="Century Gothic"/>
                <a:cs typeface="Century Gothic"/>
              </a:rPr>
              <a:t>the</a:t>
            </a:r>
            <a:r>
              <a:rPr lang="en-US" sz="1200" spc="-4" dirty="0" smtClean="0">
                <a:latin typeface="Century Gothic"/>
                <a:cs typeface="Century Gothic"/>
              </a:rPr>
              <a:t> </a:t>
            </a:r>
            <a:r>
              <a:rPr lang="en-US" sz="1200" spc="-9" dirty="0" smtClean="0">
                <a:latin typeface="Century Gothic"/>
                <a:cs typeface="Century Gothic"/>
              </a:rPr>
              <a:t>ne</a:t>
            </a:r>
            <a:r>
              <a:rPr lang="en-US" sz="1200" dirty="0" smtClean="0">
                <a:latin typeface="Century Gothic"/>
                <a:cs typeface="Century Gothic"/>
              </a:rPr>
              <a:t>w </a:t>
            </a:r>
            <a:r>
              <a:rPr lang="en-US" sz="1200" spc="-9" dirty="0" smtClean="0">
                <a:latin typeface="Century Gothic"/>
                <a:cs typeface="Century Gothic"/>
              </a:rPr>
              <a:t>ho</a:t>
            </a:r>
            <a:r>
              <a:rPr lang="en-US" sz="1200" dirty="0" smtClean="0">
                <a:latin typeface="Century Gothic"/>
                <a:cs typeface="Century Gothic"/>
              </a:rPr>
              <a:t>spi</a:t>
            </a:r>
            <a:r>
              <a:rPr lang="en-US" sz="1200" spc="-4" dirty="0" smtClean="0">
                <a:latin typeface="Century Gothic"/>
                <a:cs typeface="Century Gothic"/>
              </a:rPr>
              <a:t>t</a:t>
            </a:r>
            <a:r>
              <a:rPr lang="en-US" sz="1200" dirty="0" smtClean="0">
                <a:latin typeface="Century Gothic"/>
                <a:cs typeface="Century Gothic"/>
              </a:rPr>
              <a: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entury Gothic"/>
              <a:cs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entury Gothic"/>
            </a:endParaRPr>
          </a:p>
          <a:p>
            <a:pPr marL="56032">
              <a:spcBef>
                <a:spcPts val="799"/>
              </a:spcBef>
            </a:pPr>
            <a:r>
              <a:rPr lang="en-US" sz="2000" i="1" spc="-9" dirty="0" smtClean="0">
                <a:latin typeface="Century Gothic"/>
                <a:cs typeface="Century Gothic"/>
              </a:rPr>
              <a:t>Audience</a:t>
            </a:r>
            <a:endParaRPr lang="en-US" sz="2000" dirty="0" smtClean="0">
              <a:latin typeface="Century Gothic"/>
              <a:cs typeface="Century Gothic"/>
            </a:endParaRPr>
          </a:p>
          <a:p>
            <a:pPr marL="610753" lvl="1" indent="-252146">
              <a:spcBef>
                <a:spcPts val="229"/>
              </a:spcBef>
              <a:buFont typeface="Arial"/>
              <a:buChar char="•"/>
              <a:tabLst>
                <a:tab pos="610753" algn="l"/>
              </a:tabLst>
            </a:pPr>
            <a:r>
              <a:rPr lang="en-US" sz="2000" dirty="0" smtClean="0">
                <a:latin typeface="Century Gothic"/>
                <a:cs typeface="Century Gothic"/>
              </a:rPr>
              <a:t>Sa</a:t>
            </a:r>
            <a:r>
              <a:rPr lang="en-US" sz="2000" spc="-9" dirty="0" smtClean="0">
                <a:latin typeface="Century Gothic"/>
                <a:cs typeface="Century Gothic"/>
              </a:rPr>
              <a:t>n </a:t>
            </a:r>
            <a:r>
              <a:rPr lang="en-US" sz="2000" spc="-4" dirty="0" smtClean="0">
                <a:latin typeface="Century Gothic"/>
                <a:cs typeface="Century Gothic"/>
              </a:rPr>
              <a:t>Fra</a:t>
            </a:r>
            <a:r>
              <a:rPr lang="en-US" sz="2000" spc="-9" dirty="0" smtClean="0">
                <a:latin typeface="Century Gothic"/>
                <a:cs typeface="Century Gothic"/>
              </a:rPr>
              <a:t>ncisco</a:t>
            </a:r>
            <a:r>
              <a:rPr lang="en-US" sz="2000" spc="-4" dirty="0" smtClean="0">
                <a:latin typeface="Century Gothic"/>
                <a:cs typeface="Century Gothic"/>
              </a:rPr>
              <a:t> </a:t>
            </a:r>
            <a:r>
              <a:rPr lang="en-US" sz="2000" spc="-9" dirty="0" smtClean="0">
                <a:latin typeface="Century Gothic"/>
                <a:cs typeface="Century Gothic"/>
              </a:rPr>
              <a:t>&amp;</a:t>
            </a:r>
            <a:r>
              <a:rPr lang="en-US" sz="2000" spc="-4" dirty="0" smtClean="0">
                <a:latin typeface="Century Gothic"/>
                <a:cs typeface="Century Gothic"/>
              </a:rPr>
              <a:t> </a:t>
            </a:r>
            <a:r>
              <a:rPr lang="en-US" sz="2000" dirty="0" smtClean="0">
                <a:latin typeface="Century Gothic"/>
                <a:cs typeface="Century Gothic"/>
              </a:rPr>
              <a:t>Bay</a:t>
            </a:r>
            <a:r>
              <a:rPr lang="en-US" sz="2000" spc="-4" dirty="0" smtClean="0">
                <a:latin typeface="Century Gothic"/>
                <a:cs typeface="Century Gothic"/>
              </a:rPr>
              <a:t> </a:t>
            </a:r>
            <a:r>
              <a:rPr lang="en-US" sz="2000" spc="-9" dirty="0" smtClean="0">
                <a:latin typeface="Century Gothic"/>
                <a:cs typeface="Century Gothic"/>
              </a:rPr>
              <a:t>Are</a:t>
            </a:r>
            <a:r>
              <a:rPr lang="en-US" sz="2000" dirty="0" smtClean="0">
                <a:latin typeface="Century Gothic"/>
                <a:cs typeface="Century Gothic"/>
              </a:rPr>
              <a:t>a</a:t>
            </a:r>
            <a:r>
              <a:rPr lang="en-US" sz="2000" spc="-4" dirty="0" smtClean="0">
                <a:latin typeface="Century Gothic"/>
                <a:cs typeface="Century Gothic"/>
              </a:rPr>
              <a:t> </a:t>
            </a:r>
            <a:r>
              <a:rPr lang="en-US" sz="2000" spc="-9" dirty="0" smtClean="0">
                <a:latin typeface="Century Gothic"/>
                <a:cs typeface="Century Gothic"/>
              </a:rPr>
              <a:t>Ne</a:t>
            </a:r>
            <a:r>
              <a:rPr lang="en-US" sz="2000" dirty="0" smtClean="0">
                <a:latin typeface="Century Gothic"/>
                <a:cs typeface="Century Gothic"/>
              </a:rPr>
              <a:t>i</a:t>
            </a:r>
            <a:r>
              <a:rPr lang="en-US" sz="2000" spc="-9" dirty="0" smtClean="0">
                <a:latin typeface="Century Gothic"/>
                <a:cs typeface="Century Gothic"/>
              </a:rPr>
              <a:t>gh</a:t>
            </a:r>
            <a:r>
              <a:rPr lang="en-US" sz="2000" dirty="0" smtClean="0">
                <a:latin typeface="Century Gothic"/>
                <a:cs typeface="Century Gothic"/>
              </a:rPr>
              <a:t>b</a:t>
            </a:r>
            <a:r>
              <a:rPr lang="en-US" sz="2000" spc="-9" dirty="0" smtClean="0">
                <a:latin typeface="Century Gothic"/>
                <a:cs typeface="Century Gothic"/>
              </a:rPr>
              <a:t>or</a:t>
            </a:r>
            <a:r>
              <a:rPr lang="en-US" sz="2000" dirty="0" smtClean="0">
                <a:latin typeface="Century Gothic"/>
                <a:cs typeface="Century Gothic"/>
              </a:rPr>
              <a:t>s</a:t>
            </a:r>
            <a:r>
              <a:rPr lang="en-US" sz="2000" spc="-4" dirty="0" smtClean="0">
                <a:latin typeface="Century Gothic"/>
                <a:cs typeface="Century Gothic"/>
              </a:rPr>
              <a:t> </a:t>
            </a:r>
            <a:r>
              <a:rPr lang="en-US" sz="2000" dirty="0" smtClean="0">
                <a:latin typeface="Century Gothic"/>
                <a:cs typeface="Century Gothic"/>
              </a:rPr>
              <a:t>a</a:t>
            </a:r>
            <a:r>
              <a:rPr lang="en-US" sz="2000" spc="-9" dirty="0" smtClean="0">
                <a:latin typeface="Century Gothic"/>
                <a:cs typeface="Century Gothic"/>
              </a:rPr>
              <a:t>n</a:t>
            </a:r>
            <a:r>
              <a:rPr lang="en-US" sz="2000" dirty="0" smtClean="0">
                <a:latin typeface="Century Gothic"/>
                <a:cs typeface="Century Gothic"/>
              </a:rPr>
              <a:t>d </a:t>
            </a:r>
            <a:r>
              <a:rPr lang="en-US" sz="2000" spc="-9" dirty="0" smtClean="0">
                <a:latin typeface="Century Gothic"/>
                <a:cs typeface="Century Gothic"/>
              </a:rPr>
              <a:t>Commun</a:t>
            </a:r>
            <a:r>
              <a:rPr lang="en-US" sz="2000" dirty="0" smtClean="0">
                <a:latin typeface="Century Gothic"/>
                <a:cs typeface="Century Gothic"/>
              </a:rPr>
              <a:t>i</a:t>
            </a:r>
            <a:r>
              <a:rPr lang="en-US" sz="2000" spc="-4" dirty="0" smtClean="0">
                <a:latin typeface="Century Gothic"/>
                <a:cs typeface="Century Gothic"/>
              </a:rPr>
              <a:t>t</a:t>
            </a:r>
            <a:r>
              <a:rPr lang="en-US" sz="2000" dirty="0" smtClean="0">
                <a:latin typeface="Century Gothic"/>
                <a:cs typeface="Century Gothic"/>
              </a:rPr>
              <a:t>i</a:t>
            </a:r>
            <a:r>
              <a:rPr lang="en-US" sz="2000" spc="-9" dirty="0" smtClean="0">
                <a:latin typeface="Century Gothic"/>
                <a:cs typeface="Century Gothic"/>
              </a:rPr>
              <a:t>e</a:t>
            </a:r>
            <a:r>
              <a:rPr lang="en-US" sz="2000" dirty="0" smtClean="0">
                <a:latin typeface="Century Gothic"/>
                <a:cs typeface="Century Gothic"/>
              </a:rPr>
              <a:t>s</a:t>
            </a:r>
          </a:p>
          <a:p>
            <a:pPr marL="610753" lvl="1" indent="-252146">
              <a:spcBef>
                <a:spcPts val="141"/>
              </a:spcBef>
              <a:buFont typeface="Arial"/>
              <a:buChar char="•"/>
              <a:tabLst>
                <a:tab pos="610753" algn="l"/>
              </a:tabLst>
            </a:pPr>
            <a:r>
              <a:rPr lang="en-US" sz="2000" spc="-9" dirty="0" smtClean="0">
                <a:latin typeface="Century Gothic"/>
                <a:cs typeface="Century Gothic"/>
              </a:rPr>
              <a:t>CPMC</a:t>
            </a:r>
            <a:r>
              <a:rPr lang="en-US" sz="2000" spc="-4" dirty="0" smtClean="0">
                <a:latin typeface="Century Gothic"/>
                <a:cs typeface="Century Gothic"/>
              </a:rPr>
              <a:t> St</a:t>
            </a:r>
            <a:r>
              <a:rPr lang="en-US" sz="2000" dirty="0" smtClean="0">
                <a:latin typeface="Century Gothic"/>
                <a:cs typeface="Century Gothic"/>
              </a:rPr>
              <a:t>a</a:t>
            </a:r>
            <a:r>
              <a:rPr lang="en-US" sz="2000" spc="-4" dirty="0" smtClean="0">
                <a:latin typeface="Century Gothic"/>
                <a:cs typeface="Century Gothic"/>
              </a:rPr>
              <a:t>ff,</a:t>
            </a:r>
            <a:r>
              <a:rPr lang="en-US" sz="2000" dirty="0" smtClean="0">
                <a:latin typeface="Century Gothic"/>
                <a:cs typeface="Century Gothic"/>
              </a:rPr>
              <a:t> </a:t>
            </a:r>
            <a:r>
              <a:rPr lang="en-US" sz="2000" spc="-9" dirty="0" smtClean="0">
                <a:latin typeface="Century Gothic"/>
                <a:cs typeface="Century Gothic"/>
              </a:rPr>
              <a:t>Le</a:t>
            </a:r>
            <a:r>
              <a:rPr lang="en-US" sz="2000" dirty="0" smtClean="0">
                <a:latin typeface="Century Gothic"/>
                <a:cs typeface="Century Gothic"/>
              </a:rPr>
              <a:t>ad</a:t>
            </a:r>
            <a:r>
              <a:rPr lang="en-US" sz="2000" spc="-9" dirty="0" smtClean="0">
                <a:latin typeface="Century Gothic"/>
                <a:cs typeface="Century Gothic"/>
              </a:rPr>
              <a:t>er</a:t>
            </a:r>
            <a:r>
              <a:rPr lang="en-US" sz="2000" dirty="0" smtClean="0">
                <a:latin typeface="Century Gothic"/>
                <a:cs typeface="Century Gothic"/>
              </a:rPr>
              <a:t>s</a:t>
            </a:r>
            <a:r>
              <a:rPr lang="en-US" sz="2000" spc="-9" dirty="0" smtClean="0">
                <a:latin typeface="Century Gothic"/>
                <a:cs typeface="Century Gothic"/>
              </a:rPr>
              <a:t>h</a:t>
            </a:r>
            <a:r>
              <a:rPr lang="en-US" sz="2000" dirty="0" smtClean="0">
                <a:latin typeface="Century Gothic"/>
                <a:cs typeface="Century Gothic"/>
              </a:rPr>
              <a:t>ip</a:t>
            </a:r>
            <a:r>
              <a:rPr lang="en-US" sz="2000" spc="-4" dirty="0" smtClean="0">
                <a:latin typeface="Century Gothic"/>
                <a:cs typeface="Century Gothic"/>
              </a:rPr>
              <a:t> </a:t>
            </a:r>
            <a:r>
              <a:rPr lang="en-US" sz="2000" dirty="0" smtClean="0">
                <a:latin typeface="Century Gothic"/>
                <a:cs typeface="Century Gothic"/>
              </a:rPr>
              <a:t>a</a:t>
            </a:r>
            <a:r>
              <a:rPr lang="en-US" sz="2000" spc="-9" dirty="0" smtClean="0">
                <a:latin typeface="Century Gothic"/>
                <a:cs typeface="Century Gothic"/>
              </a:rPr>
              <a:t>n</a:t>
            </a:r>
            <a:r>
              <a:rPr lang="en-US" sz="2000" dirty="0" smtClean="0">
                <a:latin typeface="Century Gothic"/>
                <a:cs typeface="Century Gothic"/>
              </a:rPr>
              <a:t>d </a:t>
            </a:r>
            <a:r>
              <a:rPr lang="en-US" sz="2000" spc="-9" dirty="0" smtClean="0">
                <a:latin typeface="Century Gothic"/>
                <a:cs typeface="Century Gothic"/>
              </a:rPr>
              <a:t>The</a:t>
            </a:r>
            <a:r>
              <a:rPr lang="en-US" sz="2000" dirty="0" smtClean="0">
                <a:latin typeface="Century Gothic"/>
                <a:cs typeface="Century Gothic"/>
              </a:rPr>
              <a:t>i</a:t>
            </a:r>
            <a:r>
              <a:rPr lang="en-US" sz="2000" spc="-4" dirty="0" smtClean="0">
                <a:latin typeface="Century Gothic"/>
                <a:cs typeface="Century Gothic"/>
              </a:rPr>
              <a:t>r</a:t>
            </a:r>
            <a:r>
              <a:rPr lang="en-US" sz="2000" dirty="0" smtClean="0">
                <a:latin typeface="Century Gothic"/>
                <a:cs typeface="Century Gothic"/>
              </a:rPr>
              <a:t> </a:t>
            </a:r>
            <a:r>
              <a:rPr lang="en-US" sz="2000" spc="-9" dirty="0" smtClean="0">
                <a:latin typeface="Century Gothic"/>
                <a:cs typeface="Century Gothic"/>
              </a:rPr>
              <a:t>F</a:t>
            </a:r>
            <a:r>
              <a:rPr lang="en-US" sz="2000" dirty="0" smtClean="0">
                <a:latin typeface="Century Gothic"/>
                <a:cs typeface="Century Gothic"/>
              </a:rPr>
              <a:t>amili</a:t>
            </a:r>
            <a:r>
              <a:rPr lang="en-US" sz="2000" spc="-9" dirty="0" smtClean="0">
                <a:latin typeface="Century Gothic"/>
                <a:cs typeface="Century Gothic"/>
              </a:rPr>
              <a:t>e</a:t>
            </a:r>
            <a:r>
              <a:rPr lang="en-US" sz="2000" dirty="0" smtClean="0">
                <a:latin typeface="Century Gothic"/>
                <a:cs typeface="Century Gothic"/>
              </a:rPr>
              <a:t>s</a:t>
            </a:r>
          </a:p>
          <a:p>
            <a:pPr marL="610753" lvl="1" indent="-252146">
              <a:spcBef>
                <a:spcPts val="229"/>
              </a:spcBef>
              <a:buFont typeface="Arial"/>
              <a:buChar char="•"/>
              <a:tabLst>
                <a:tab pos="610753" algn="l"/>
              </a:tabLst>
            </a:pPr>
            <a:r>
              <a:rPr lang="en-US" sz="2000" spc="-9" dirty="0" smtClean="0">
                <a:latin typeface="Century Gothic"/>
                <a:cs typeface="Century Gothic"/>
              </a:rPr>
              <a:t>CPMC</a:t>
            </a:r>
            <a:r>
              <a:rPr lang="en-US" sz="2000" spc="-4" dirty="0" smtClean="0">
                <a:latin typeface="Century Gothic"/>
                <a:cs typeface="Century Gothic"/>
              </a:rPr>
              <a:t> </a:t>
            </a:r>
            <a:r>
              <a:rPr lang="en-US" sz="2000" dirty="0" smtClean="0">
                <a:latin typeface="Century Gothic"/>
                <a:cs typeface="Century Gothic"/>
              </a:rPr>
              <a:t>D</a:t>
            </a:r>
            <a:r>
              <a:rPr lang="en-US" sz="2000" spc="-9" dirty="0" smtClean="0">
                <a:latin typeface="Century Gothic"/>
                <a:cs typeface="Century Gothic"/>
              </a:rPr>
              <a:t>onor</a:t>
            </a:r>
            <a:r>
              <a:rPr lang="en-US" sz="2000" dirty="0" smtClean="0">
                <a:latin typeface="Century Gothic"/>
                <a:cs typeface="Century Gothic"/>
              </a:rPr>
              <a:t>s</a:t>
            </a:r>
          </a:p>
          <a:p>
            <a:pPr marL="610753" lvl="1" indent="-252146">
              <a:spcBef>
                <a:spcPts val="229"/>
              </a:spcBef>
              <a:buFont typeface="Arial"/>
              <a:buChar char="•"/>
              <a:tabLst>
                <a:tab pos="610753" algn="l"/>
              </a:tabLst>
            </a:pPr>
            <a:r>
              <a:rPr lang="en-US" sz="2000" spc="-9" dirty="0" smtClean="0">
                <a:latin typeface="Century Gothic"/>
                <a:cs typeface="Century Gothic"/>
              </a:rPr>
              <a:t>Construction </a:t>
            </a:r>
            <a:r>
              <a:rPr lang="en-US" sz="2000" spc="-62" dirty="0" smtClean="0">
                <a:latin typeface="Century Gothic"/>
                <a:cs typeface="Century Gothic"/>
              </a:rPr>
              <a:t>T</a:t>
            </a:r>
            <a:r>
              <a:rPr lang="en-US" sz="2000" spc="-9" dirty="0" smtClean="0">
                <a:latin typeface="Century Gothic"/>
                <a:cs typeface="Century Gothic"/>
              </a:rPr>
              <a:t>e</a:t>
            </a:r>
            <a:r>
              <a:rPr lang="en-US" sz="2000" dirty="0" smtClean="0">
                <a:latin typeface="Century Gothic"/>
                <a:cs typeface="Century Gothic"/>
              </a:rPr>
              <a:t>ams</a:t>
            </a:r>
            <a:r>
              <a:rPr lang="en-US" sz="2000" spc="-4" dirty="0" smtClean="0">
                <a:latin typeface="Century Gothic"/>
                <a:cs typeface="Century Gothic"/>
              </a:rPr>
              <a:t> </a:t>
            </a:r>
            <a:r>
              <a:rPr lang="en-US" sz="2000" dirty="0" smtClean="0">
                <a:latin typeface="Century Gothic"/>
                <a:cs typeface="Century Gothic"/>
              </a:rPr>
              <a:t>a</a:t>
            </a:r>
            <a:r>
              <a:rPr lang="en-US" sz="2000" spc="-9" dirty="0" smtClean="0">
                <a:latin typeface="Century Gothic"/>
                <a:cs typeface="Century Gothic"/>
              </a:rPr>
              <a:t>n</a:t>
            </a:r>
            <a:r>
              <a:rPr lang="en-US" sz="2000" dirty="0" smtClean="0">
                <a:latin typeface="Century Gothic"/>
                <a:cs typeface="Century Gothic"/>
              </a:rPr>
              <a:t>d </a:t>
            </a:r>
            <a:r>
              <a:rPr lang="en-US" sz="2000" spc="-9" dirty="0" smtClean="0">
                <a:latin typeface="Century Gothic"/>
                <a:cs typeface="Century Gothic"/>
              </a:rPr>
              <a:t>The</a:t>
            </a:r>
            <a:r>
              <a:rPr lang="en-US" sz="2000" dirty="0" smtClean="0">
                <a:latin typeface="Century Gothic"/>
                <a:cs typeface="Century Gothic"/>
              </a:rPr>
              <a:t>i</a:t>
            </a:r>
            <a:r>
              <a:rPr lang="en-US" sz="2000" spc="-4" dirty="0" smtClean="0">
                <a:latin typeface="Century Gothic"/>
                <a:cs typeface="Century Gothic"/>
              </a:rPr>
              <a:t>r</a:t>
            </a:r>
            <a:r>
              <a:rPr lang="en-US" sz="2000" dirty="0" smtClean="0">
                <a:latin typeface="Century Gothic"/>
                <a:cs typeface="Century Gothic"/>
              </a:rPr>
              <a:t> </a:t>
            </a:r>
            <a:r>
              <a:rPr lang="en-US" sz="2000" spc="-9" dirty="0" smtClean="0">
                <a:latin typeface="Century Gothic"/>
                <a:cs typeface="Century Gothic"/>
              </a:rPr>
              <a:t>F</a:t>
            </a:r>
            <a:r>
              <a:rPr lang="en-US" sz="2000" dirty="0" smtClean="0">
                <a:latin typeface="Century Gothic"/>
                <a:cs typeface="Century Gothic"/>
              </a:rPr>
              <a:t>amili</a:t>
            </a:r>
            <a:r>
              <a:rPr lang="en-US" sz="2000" spc="-9" dirty="0" smtClean="0">
                <a:latin typeface="Century Gothic"/>
                <a:cs typeface="Century Gothic"/>
              </a:rPr>
              <a:t>e</a:t>
            </a:r>
            <a:r>
              <a:rPr lang="en-US" sz="2000" dirty="0" smtClean="0">
                <a:latin typeface="Century Gothic"/>
                <a:cs typeface="Century Gothic"/>
              </a:rPr>
              <a:t>s</a:t>
            </a:r>
          </a:p>
          <a:p>
            <a:pPr marL="610753" lvl="1" indent="-252146">
              <a:spcBef>
                <a:spcPts val="141"/>
              </a:spcBef>
              <a:buFont typeface="Arial"/>
              <a:buChar char="•"/>
              <a:tabLst>
                <a:tab pos="610753" algn="l"/>
              </a:tabLst>
            </a:pPr>
            <a:r>
              <a:rPr lang="en-US" sz="2000" spc="-9" dirty="0" smtClean="0">
                <a:latin typeface="Century Gothic"/>
                <a:cs typeface="Century Gothic"/>
              </a:rPr>
              <a:t>Pa</a:t>
            </a:r>
            <a:r>
              <a:rPr lang="en-US" sz="2000" spc="-4" dirty="0" smtClean="0">
                <a:latin typeface="Century Gothic"/>
                <a:cs typeface="Century Gothic"/>
              </a:rPr>
              <a:t>ti</a:t>
            </a:r>
            <a:r>
              <a:rPr lang="en-US" sz="2000" spc="-9" dirty="0" smtClean="0">
                <a:latin typeface="Century Gothic"/>
                <a:cs typeface="Century Gothic"/>
              </a:rPr>
              <a:t>ents</a:t>
            </a:r>
            <a:r>
              <a:rPr lang="en-US" sz="2000" spc="-4" dirty="0" smtClean="0">
                <a:latin typeface="Century Gothic"/>
                <a:cs typeface="Century Gothic"/>
              </a:rPr>
              <a:t> </a:t>
            </a:r>
            <a:r>
              <a:rPr lang="en-US" sz="2000" dirty="0" smtClean="0">
                <a:latin typeface="Century Gothic"/>
                <a:cs typeface="Century Gothic"/>
              </a:rPr>
              <a:t>a</a:t>
            </a:r>
            <a:r>
              <a:rPr lang="en-US" sz="2000" spc="-9" dirty="0" smtClean="0">
                <a:latin typeface="Century Gothic"/>
                <a:cs typeface="Century Gothic"/>
              </a:rPr>
              <a:t>n</a:t>
            </a:r>
            <a:r>
              <a:rPr lang="en-US" sz="2000" dirty="0" smtClean="0">
                <a:latin typeface="Century Gothic"/>
                <a:cs typeface="Century Gothic"/>
              </a:rPr>
              <a:t>d </a:t>
            </a:r>
            <a:r>
              <a:rPr lang="en-US" sz="2000" spc="-9" dirty="0" smtClean="0">
                <a:latin typeface="Century Gothic"/>
                <a:cs typeface="Century Gothic"/>
              </a:rPr>
              <a:t>F</a:t>
            </a:r>
            <a:r>
              <a:rPr lang="en-US" sz="2000" dirty="0" smtClean="0">
                <a:latin typeface="Century Gothic"/>
                <a:cs typeface="Century Gothic"/>
              </a:rPr>
              <a:t>amili</a:t>
            </a:r>
            <a:r>
              <a:rPr lang="en-US" sz="2000" spc="-9" dirty="0" smtClean="0">
                <a:latin typeface="Century Gothic"/>
                <a:cs typeface="Century Gothic"/>
              </a:rPr>
              <a:t>e</a:t>
            </a:r>
            <a:r>
              <a:rPr lang="en-US" sz="2000" dirty="0" smtClean="0">
                <a:latin typeface="Century Gothic"/>
                <a:cs typeface="Century Gothic"/>
              </a:rPr>
              <a:t>s</a:t>
            </a:r>
          </a:p>
          <a:p>
            <a:pPr marL="610753" lvl="1" indent="-252146">
              <a:spcBef>
                <a:spcPts val="229"/>
              </a:spcBef>
              <a:buFont typeface="Arial"/>
              <a:buChar char="•"/>
              <a:tabLst>
                <a:tab pos="610753" algn="l"/>
              </a:tabLst>
            </a:pPr>
            <a:r>
              <a:rPr lang="en-US" sz="2000" dirty="0" smtClean="0">
                <a:latin typeface="Century Gothic"/>
                <a:cs typeface="Century Gothic"/>
              </a:rPr>
              <a:t>G</a:t>
            </a:r>
            <a:r>
              <a:rPr lang="en-US" sz="2000" spc="-9" dirty="0" smtClean="0">
                <a:latin typeface="Century Gothic"/>
                <a:cs typeface="Century Gothic"/>
              </a:rPr>
              <a:t>ove</a:t>
            </a:r>
            <a:r>
              <a:rPr lang="en-US" sz="2000" spc="18" dirty="0" smtClean="0">
                <a:latin typeface="Century Gothic"/>
                <a:cs typeface="Century Gothic"/>
              </a:rPr>
              <a:t>r</a:t>
            </a:r>
            <a:r>
              <a:rPr lang="en-US" sz="2000" spc="-9" dirty="0" smtClean="0">
                <a:latin typeface="Century Gothic"/>
                <a:cs typeface="Century Gothic"/>
              </a:rPr>
              <a:t>nment</a:t>
            </a:r>
            <a:r>
              <a:rPr lang="en-US" sz="2000" dirty="0" smtClean="0">
                <a:latin typeface="Century Gothic"/>
                <a:cs typeface="Century Gothic"/>
              </a:rPr>
              <a:t> </a:t>
            </a:r>
            <a:r>
              <a:rPr lang="en-US" sz="2000" spc="-9" dirty="0" smtClean="0">
                <a:latin typeface="Century Gothic"/>
                <a:cs typeface="Century Gothic"/>
              </a:rPr>
              <a:t>Re</a:t>
            </a:r>
            <a:r>
              <a:rPr lang="en-US" sz="2000" dirty="0" smtClean="0">
                <a:latin typeface="Century Gothic"/>
                <a:cs typeface="Century Gothic"/>
              </a:rPr>
              <a:t>p</a:t>
            </a:r>
            <a:r>
              <a:rPr lang="en-US" sz="2000" spc="-9" dirty="0" smtClean="0">
                <a:latin typeface="Century Gothic"/>
                <a:cs typeface="Century Gothic"/>
              </a:rPr>
              <a:t>re</a:t>
            </a:r>
            <a:r>
              <a:rPr lang="en-US" sz="2000" dirty="0" smtClean="0">
                <a:latin typeface="Century Gothic"/>
                <a:cs typeface="Century Gothic"/>
              </a:rPr>
              <a:t>s</a:t>
            </a:r>
            <a:r>
              <a:rPr lang="en-US" sz="2000" spc="-9" dirty="0" smtClean="0">
                <a:latin typeface="Century Gothic"/>
                <a:cs typeface="Century Gothic"/>
              </a:rPr>
              <a:t>ent</a:t>
            </a:r>
            <a:r>
              <a:rPr lang="en-US" sz="2000" dirty="0" smtClean="0">
                <a:latin typeface="Century Gothic"/>
                <a:cs typeface="Century Gothic"/>
              </a:rPr>
              <a:t>a</a:t>
            </a:r>
            <a:r>
              <a:rPr lang="en-US" sz="2000" spc="-4" dirty="0" smtClean="0">
                <a:latin typeface="Century Gothic"/>
                <a:cs typeface="Century Gothic"/>
              </a:rPr>
              <a:t>t</a:t>
            </a:r>
            <a:r>
              <a:rPr lang="en-US" sz="2000" dirty="0" smtClean="0">
                <a:latin typeface="Century Gothic"/>
                <a:cs typeface="Century Gothic"/>
              </a:rPr>
              <a:t>iv</a:t>
            </a:r>
            <a:r>
              <a:rPr lang="en-US" sz="2000" spc="-9" dirty="0" smtClean="0">
                <a:latin typeface="Century Gothic"/>
                <a:cs typeface="Century Gothic"/>
              </a:rPr>
              <a:t>e</a:t>
            </a:r>
            <a:r>
              <a:rPr lang="en-US" sz="2000" dirty="0" smtClean="0">
                <a:latin typeface="Century Gothic"/>
                <a:cs typeface="Century Gothic"/>
              </a:rPr>
              <a:t>s</a:t>
            </a:r>
            <a:r>
              <a:rPr lang="en-US" sz="2000" spc="-4" dirty="0" smtClean="0">
                <a:latin typeface="Century Gothic"/>
                <a:cs typeface="Century Gothic"/>
              </a:rPr>
              <a:t> </a:t>
            </a:r>
            <a:r>
              <a:rPr lang="en-US" sz="2000" dirty="0" smtClean="0">
                <a:latin typeface="Century Gothic"/>
                <a:cs typeface="Century Gothic"/>
              </a:rPr>
              <a:t>a</a:t>
            </a:r>
            <a:r>
              <a:rPr lang="en-US" sz="2000" spc="-9" dirty="0" smtClean="0">
                <a:latin typeface="Century Gothic"/>
                <a:cs typeface="Century Gothic"/>
              </a:rPr>
              <a:t>n</a:t>
            </a:r>
            <a:r>
              <a:rPr lang="en-US" sz="2000" dirty="0" smtClean="0">
                <a:latin typeface="Century Gothic"/>
                <a:cs typeface="Century Gothic"/>
              </a:rPr>
              <a:t>d B</a:t>
            </a:r>
            <a:r>
              <a:rPr lang="en-US" sz="2000" spc="-9" dirty="0" smtClean="0">
                <a:latin typeface="Century Gothic"/>
                <a:cs typeface="Century Gothic"/>
              </a:rPr>
              <a:t>u</a:t>
            </a:r>
            <a:r>
              <a:rPr lang="en-US" sz="2000" dirty="0" smtClean="0">
                <a:latin typeface="Century Gothic"/>
                <a:cs typeface="Century Gothic"/>
              </a:rPr>
              <a:t>si</a:t>
            </a:r>
            <a:r>
              <a:rPr lang="en-US" sz="2000" spc="-9" dirty="0" smtClean="0">
                <a:latin typeface="Century Gothic"/>
                <a:cs typeface="Century Gothic"/>
              </a:rPr>
              <a:t>ne</a:t>
            </a:r>
            <a:r>
              <a:rPr lang="en-US" sz="2000" dirty="0" smtClean="0">
                <a:latin typeface="Century Gothic"/>
                <a:cs typeface="Century Gothic"/>
              </a:rPr>
              <a:t>ss</a:t>
            </a:r>
            <a:r>
              <a:rPr lang="en-US" sz="2000" spc="-4" dirty="0" smtClean="0">
                <a:latin typeface="Century Gothic"/>
                <a:cs typeface="Century Gothic"/>
              </a:rPr>
              <a:t> </a:t>
            </a:r>
            <a:r>
              <a:rPr lang="en-US" sz="2000" spc="-9" dirty="0" smtClean="0">
                <a:latin typeface="Century Gothic"/>
                <a:cs typeface="Century Gothic"/>
              </a:rPr>
              <a:t>Le</a:t>
            </a:r>
            <a:r>
              <a:rPr lang="en-US" sz="2000" dirty="0" smtClean="0">
                <a:latin typeface="Century Gothic"/>
                <a:cs typeface="Century Gothic"/>
              </a:rPr>
              <a:t>ad</a:t>
            </a:r>
            <a:r>
              <a:rPr lang="en-US" sz="2000" spc="-9" dirty="0" smtClean="0">
                <a:latin typeface="Century Gothic"/>
                <a:cs typeface="Century Gothic"/>
              </a:rPr>
              <a:t>er</a:t>
            </a:r>
            <a:r>
              <a:rPr lang="en-US" sz="2000" dirty="0" smtClean="0">
                <a:latin typeface="Century Gothic"/>
                <a:cs typeface="Century Gothic"/>
              </a:rPr>
              <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019143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34</a:t>
            </a:fld>
            <a:endParaRPr lang="en-US"/>
          </a:p>
        </p:txBody>
      </p:sp>
    </p:spTree>
    <p:extLst>
      <p:ext uri="{BB962C8B-B14F-4D97-AF65-F5344CB8AC3E}">
        <p14:creationId xmlns:p14="http://schemas.microsoft.com/office/powerpoint/2010/main" val="2425804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Kill? (EG)</a:t>
            </a:r>
          </a:p>
        </p:txBody>
      </p:sp>
      <p:sp>
        <p:nvSpPr>
          <p:cNvPr id="4" name="Date Placeholder 3"/>
          <p:cNvSpPr>
            <a:spLocks noGrp="1"/>
          </p:cNvSpPr>
          <p:nvPr>
            <p:ph type="dt" sz="quarter" idx="1"/>
          </p:nvPr>
        </p:nvSpPr>
        <p:spPr/>
        <p:txBody>
          <a:bodyPr/>
          <a:lstStyle/>
          <a:p>
            <a:pPr>
              <a:defRPr/>
            </a:pPr>
            <a:endParaRPr lang="en-US"/>
          </a:p>
        </p:txBody>
      </p:sp>
    </p:spTree>
    <p:extLst>
      <p:ext uri="{BB962C8B-B14F-4D97-AF65-F5344CB8AC3E}">
        <p14:creationId xmlns:p14="http://schemas.microsoft.com/office/powerpoint/2010/main" val="122972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Hamila</a:t>
            </a: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Transition</a:t>
            </a:r>
            <a:r>
              <a:rPr lang="en-US" sz="1200" b="0" i="0" kern="1200" baseline="0" dirty="0" smtClean="0">
                <a:solidFill>
                  <a:schemeClr val="tx1"/>
                </a:solidFill>
                <a:effectLst/>
                <a:latin typeface="+mn-lt"/>
                <a:ea typeface="+mn-ea"/>
                <a:cs typeface="+mn-cs"/>
              </a:rPr>
              <a:t> to and introduce Change Team (Eli Harning and Pedro Laraia)</a:t>
            </a:r>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71986C19-19E0-2B44-AAD4-4AA3E61127DF}" type="slidenum">
              <a:rPr lang="en-US" smtClean="0"/>
              <a:pPr/>
              <a:t>3</a:t>
            </a:fld>
            <a:endParaRPr lang="en-US" dirty="0"/>
          </a:p>
        </p:txBody>
      </p:sp>
    </p:spTree>
    <p:extLst>
      <p:ext uri="{BB962C8B-B14F-4D97-AF65-F5344CB8AC3E}">
        <p14:creationId xmlns:p14="http://schemas.microsoft.com/office/powerpoint/2010/main" val="693024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MBC to Fall 2018</a:t>
            </a:r>
          </a:p>
          <a:p>
            <a:endParaRPr lang="en-US" dirty="0" smtClean="0"/>
          </a:p>
          <a:p>
            <a:r>
              <a:rPr lang="en-US" dirty="0" smtClean="0"/>
              <a:t>VNC</a:t>
            </a:r>
            <a:r>
              <a:rPr lang="en-US" baseline="0" dirty="0" smtClean="0"/>
              <a:t> = March April</a:t>
            </a:r>
          </a:p>
          <a:p>
            <a:endParaRPr lang="en-US" baseline="0" dirty="0" smtClean="0"/>
          </a:p>
          <a:p>
            <a:r>
              <a:rPr lang="en-US" baseline="0" dirty="0" smtClean="0"/>
              <a:t>VNC MOB, just behind MBC</a:t>
            </a:r>
          </a:p>
          <a:p>
            <a:endParaRPr lang="en-US" baseline="0" dirty="0" smtClean="0"/>
          </a:p>
          <a:p>
            <a:r>
              <a:rPr lang="en-US" baseline="0" dirty="0" smtClean="0"/>
              <a:t>DAV, MBC, PAC to 2019 Q4</a:t>
            </a:r>
          </a:p>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924546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Need updated version</a:t>
            </a:r>
          </a:p>
          <a:p>
            <a:endParaRPr lang="en-US" dirty="0" smtClean="0"/>
          </a:p>
          <a:p>
            <a:r>
              <a:rPr lang="en-US" dirty="0" smtClean="0"/>
              <a:t>DAVIES SCHEDULE:  </a:t>
            </a:r>
          </a:p>
          <a:p>
            <a:pPr>
              <a:lnSpc>
                <a:spcPct val="90000"/>
              </a:lnSpc>
              <a:spcBef>
                <a:spcPts val="600"/>
              </a:spcBef>
            </a:pPr>
            <a:r>
              <a:rPr lang="en-US" sz="1200" kern="1200" dirty="0" smtClean="0">
                <a:solidFill>
                  <a:srgbClr val="524F50"/>
                </a:solidFill>
                <a:latin typeface="+mn-lt"/>
                <a:ea typeface="+mn-ea"/>
                <a:cs typeface="+mn-cs"/>
              </a:rPr>
              <a:t>New Conference Center-S. Tower</a:t>
            </a:r>
            <a:br>
              <a:rPr lang="en-US" sz="1200" kern="1200" dirty="0" smtClean="0">
                <a:solidFill>
                  <a:srgbClr val="524F50"/>
                </a:solidFill>
                <a:latin typeface="+mn-lt"/>
                <a:ea typeface="+mn-ea"/>
                <a:cs typeface="+mn-cs"/>
              </a:rPr>
            </a:br>
            <a:r>
              <a:rPr lang="en-US" sz="1200" dirty="0" smtClean="0">
                <a:solidFill>
                  <a:srgbClr val="524F50"/>
                </a:solidFill>
                <a:latin typeface="+mn-lt"/>
              </a:rPr>
              <a:t>Fall 2017</a:t>
            </a:r>
          </a:p>
          <a:p>
            <a:pPr>
              <a:lnSpc>
                <a:spcPct val="90000"/>
              </a:lnSpc>
              <a:spcBef>
                <a:spcPts val="600"/>
              </a:spcBef>
            </a:pPr>
            <a:endParaRPr lang="en-US" sz="100" kern="1200" dirty="0" smtClean="0">
              <a:solidFill>
                <a:srgbClr val="524F50"/>
              </a:solidFill>
              <a:latin typeface="+mn-lt"/>
              <a:ea typeface="+mn-ea"/>
              <a:cs typeface="+mn-cs"/>
            </a:endParaRPr>
          </a:p>
          <a:p>
            <a:pPr>
              <a:lnSpc>
                <a:spcPct val="90000"/>
              </a:lnSpc>
              <a:spcBef>
                <a:spcPts val="600"/>
              </a:spcBef>
            </a:pPr>
            <a:r>
              <a:rPr lang="en-US" sz="1200" kern="1200" dirty="0" smtClean="0">
                <a:solidFill>
                  <a:srgbClr val="524F50"/>
                </a:solidFill>
                <a:latin typeface="+mn-lt"/>
                <a:ea typeface="+mn-ea"/>
                <a:cs typeface="+mn-cs"/>
              </a:rPr>
              <a:t>ADA-upgraded patient rooms</a:t>
            </a:r>
            <a:br>
              <a:rPr lang="en-US" sz="1200" kern="1200" dirty="0" smtClean="0">
                <a:solidFill>
                  <a:srgbClr val="524F50"/>
                </a:solidFill>
                <a:latin typeface="+mn-lt"/>
                <a:ea typeface="+mn-ea"/>
                <a:cs typeface="+mn-cs"/>
              </a:rPr>
            </a:br>
            <a:r>
              <a:rPr lang="en-US" sz="1200" dirty="0" smtClean="0">
                <a:solidFill>
                  <a:srgbClr val="524F50"/>
                </a:solidFill>
              </a:rPr>
              <a:t>December 31, 2017</a:t>
            </a:r>
          </a:p>
          <a:p>
            <a:pPr>
              <a:lnSpc>
                <a:spcPct val="90000"/>
              </a:lnSpc>
              <a:spcBef>
                <a:spcPts val="600"/>
              </a:spcBef>
            </a:pPr>
            <a:endParaRPr lang="en-US" sz="100" kern="1200" dirty="0" smtClean="0">
              <a:solidFill>
                <a:srgbClr val="524F50"/>
              </a:solidFill>
              <a:latin typeface="+mn-lt"/>
              <a:ea typeface="+mn-ea"/>
              <a:cs typeface="+mn-cs"/>
            </a:endParaRPr>
          </a:p>
          <a:p>
            <a:pPr>
              <a:lnSpc>
                <a:spcPct val="90000"/>
              </a:lnSpc>
              <a:spcBef>
                <a:spcPts val="600"/>
              </a:spcBef>
            </a:pPr>
            <a:r>
              <a:rPr lang="en-US" sz="1200" kern="1200" dirty="0" smtClean="0">
                <a:solidFill>
                  <a:srgbClr val="524F50"/>
                </a:solidFill>
                <a:latin typeface="+mn-lt"/>
                <a:ea typeface="+mn-ea"/>
                <a:cs typeface="+mn-cs"/>
              </a:rPr>
              <a:t>Pathology </a:t>
            </a:r>
            <a:r>
              <a:rPr lang="en-US" sz="1200" kern="1200" dirty="0" err="1" smtClean="0">
                <a:solidFill>
                  <a:srgbClr val="524F50"/>
                </a:solidFill>
                <a:latin typeface="+mn-lt"/>
                <a:ea typeface="+mn-ea"/>
                <a:cs typeface="+mn-cs"/>
              </a:rPr>
              <a:t>Dept</a:t>
            </a:r>
            <a:r>
              <a:rPr lang="en-US" sz="1200" kern="1200" dirty="0" smtClean="0">
                <a:solidFill>
                  <a:srgbClr val="524F50"/>
                </a:solidFill>
                <a:latin typeface="+mn-lt"/>
                <a:ea typeface="+mn-ea"/>
                <a:cs typeface="+mn-cs"/>
              </a:rPr>
              <a:t> relocation</a:t>
            </a:r>
            <a:br>
              <a:rPr lang="en-US" sz="1200" kern="1200" dirty="0" smtClean="0">
                <a:solidFill>
                  <a:srgbClr val="524F50"/>
                </a:solidFill>
                <a:latin typeface="+mn-lt"/>
                <a:ea typeface="+mn-ea"/>
                <a:cs typeface="+mn-cs"/>
              </a:rPr>
            </a:br>
            <a:r>
              <a:rPr lang="en-US" sz="1200" dirty="0" smtClean="0">
                <a:solidFill>
                  <a:srgbClr val="524F50"/>
                </a:solidFill>
              </a:rPr>
              <a:t>June 2018</a:t>
            </a:r>
          </a:p>
          <a:p>
            <a:pPr>
              <a:lnSpc>
                <a:spcPct val="90000"/>
              </a:lnSpc>
              <a:spcBef>
                <a:spcPts val="600"/>
              </a:spcBef>
            </a:pPr>
            <a:endParaRPr lang="en-US" sz="100" dirty="0" smtClean="0">
              <a:solidFill>
                <a:srgbClr val="524F50"/>
              </a:solidFill>
            </a:endParaRPr>
          </a:p>
          <a:p>
            <a:pPr>
              <a:lnSpc>
                <a:spcPct val="90000"/>
              </a:lnSpc>
              <a:spcBef>
                <a:spcPts val="600"/>
              </a:spcBef>
            </a:pPr>
            <a:r>
              <a:rPr lang="en-US" sz="1200" kern="1200" dirty="0" smtClean="0">
                <a:solidFill>
                  <a:srgbClr val="524F50"/>
                </a:solidFill>
                <a:latin typeface="+mn-lt"/>
                <a:ea typeface="+mn-ea"/>
                <a:cs typeface="+mn-cs"/>
              </a:rPr>
              <a:t>ED expansion</a:t>
            </a:r>
            <a:br>
              <a:rPr lang="en-US" sz="1200" kern="1200" dirty="0" smtClean="0">
                <a:solidFill>
                  <a:srgbClr val="524F50"/>
                </a:solidFill>
                <a:latin typeface="+mn-lt"/>
                <a:ea typeface="+mn-ea"/>
                <a:cs typeface="+mn-cs"/>
              </a:rPr>
            </a:br>
            <a:r>
              <a:rPr lang="en-US" sz="1200" dirty="0" smtClean="0">
                <a:solidFill>
                  <a:srgbClr val="524F50"/>
                </a:solidFill>
              </a:rPr>
              <a:t>December 2018</a:t>
            </a:r>
          </a:p>
          <a:p>
            <a:pPr>
              <a:lnSpc>
                <a:spcPct val="90000"/>
              </a:lnSpc>
              <a:spcBef>
                <a:spcPts val="600"/>
              </a:spcBef>
            </a:pPr>
            <a:endParaRPr lang="en-US" sz="100" dirty="0" smtClean="0">
              <a:solidFill>
                <a:srgbClr val="524F50"/>
              </a:solidFill>
            </a:endParaRPr>
          </a:p>
          <a:p>
            <a:pPr>
              <a:lnSpc>
                <a:spcPct val="90000"/>
              </a:lnSpc>
              <a:spcBef>
                <a:spcPts val="600"/>
              </a:spcBef>
            </a:pPr>
            <a:r>
              <a:rPr lang="en-US" sz="1200" kern="1200" dirty="0" smtClean="0">
                <a:solidFill>
                  <a:srgbClr val="524F50"/>
                </a:solidFill>
                <a:latin typeface="+mn-lt"/>
                <a:ea typeface="+mn-ea"/>
                <a:cs typeface="+mn-cs"/>
              </a:rPr>
              <a:t>Seismic upgrade of N. Tower</a:t>
            </a:r>
            <a:br>
              <a:rPr lang="en-US" sz="1200" kern="1200" dirty="0" smtClean="0">
                <a:solidFill>
                  <a:srgbClr val="524F50"/>
                </a:solidFill>
                <a:latin typeface="+mn-lt"/>
                <a:ea typeface="+mn-ea"/>
                <a:cs typeface="+mn-cs"/>
              </a:rPr>
            </a:br>
            <a:r>
              <a:rPr lang="en-US" sz="1200" dirty="0" smtClean="0">
                <a:solidFill>
                  <a:srgbClr val="524F50"/>
                </a:solidFill>
              </a:rPr>
              <a:t>December 2018</a:t>
            </a:r>
          </a:p>
        </p:txBody>
      </p:sp>
      <p:sp>
        <p:nvSpPr>
          <p:cNvPr id="4" name="Slide Number Placeholder 3"/>
          <p:cNvSpPr>
            <a:spLocks noGrp="1"/>
          </p:cNvSpPr>
          <p:nvPr>
            <p:ph type="sldNum" sz="quarter" idx="10"/>
          </p:nvPr>
        </p:nvSpPr>
        <p:spPr/>
        <p:txBody>
          <a:bodyPr/>
          <a:lstStyle/>
          <a:p>
            <a:fld id="{4803A8D2-B684-475E-8C50-4ADBACD1688C}" type="slidenum">
              <a:rPr lang="en-US" smtClean="0"/>
              <a:t>5</a:t>
            </a:fld>
            <a:endParaRPr lang="en-US"/>
          </a:p>
        </p:txBody>
      </p:sp>
    </p:spTree>
    <p:extLst>
      <p:ext uri="{BB962C8B-B14F-4D97-AF65-F5344CB8AC3E}">
        <p14:creationId xmlns:p14="http://schemas.microsoft.com/office/powerpoint/2010/main" val="3285553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6</a:t>
            </a:fld>
            <a:endParaRPr lang="en-US"/>
          </a:p>
        </p:txBody>
      </p:sp>
    </p:spTree>
    <p:extLst>
      <p:ext uri="{BB962C8B-B14F-4D97-AF65-F5344CB8AC3E}">
        <p14:creationId xmlns:p14="http://schemas.microsoft.com/office/powerpoint/2010/main" val="4274788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that have too much content distract the audience from the presenter.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7</a:t>
            </a:fld>
            <a:endParaRPr lang="en-US"/>
          </a:p>
        </p:txBody>
      </p:sp>
    </p:spTree>
    <p:extLst>
      <p:ext uri="{BB962C8B-B14F-4D97-AF65-F5344CB8AC3E}">
        <p14:creationId xmlns:p14="http://schemas.microsoft.com/office/powerpoint/2010/main" val="154525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8</a:t>
            </a:fld>
            <a:endParaRPr lang="en-US"/>
          </a:p>
        </p:txBody>
      </p:sp>
    </p:spTree>
    <p:extLst>
      <p:ext uri="{BB962C8B-B14F-4D97-AF65-F5344CB8AC3E}">
        <p14:creationId xmlns:p14="http://schemas.microsoft.com/office/powerpoint/2010/main" val="241261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9</a:t>
            </a:fld>
            <a:endParaRPr lang="en-US"/>
          </a:p>
        </p:txBody>
      </p:sp>
    </p:spTree>
    <p:extLst>
      <p:ext uri="{BB962C8B-B14F-4D97-AF65-F5344CB8AC3E}">
        <p14:creationId xmlns:p14="http://schemas.microsoft.com/office/powerpoint/2010/main" val="925579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b="1">
                <a:solidFill>
                  <a:srgbClr val="00AAA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E9EC8B0C-94A6-4E2A-AD9D-DC395D906229}"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
        <p:nvSpPr>
          <p:cNvPr id="7" name="Rectangle 6"/>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16524311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1" y="0"/>
            <a:ext cx="12193127" cy="6861021"/>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55528" y="-47264"/>
            <a:ext cx="10732155" cy="1841229"/>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661473" y="1793965"/>
            <a:ext cx="10726208" cy="762000"/>
          </a:xfrm>
          <a:prstGeom prst="rect">
            <a:avLst/>
          </a:prstGeom>
        </p:spPr>
        <p:txBody>
          <a:bodyPr/>
          <a:lstStyle>
            <a:lvl1pPr marL="0" indent="0">
              <a:buFontTx/>
              <a:buNone/>
              <a:defRPr>
                <a:solidFill>
                  <a:srgbClr val="008599"/>
                </a:solidFill>
                <a:latin typeface="Arial"/>
                <a:cs typeface="Arial"/>
              </a:defRPr>
            </a:lvl1pPr>
            <a:lvl2pPr marL="609483" indent="0">
              <a:buFontTx/>
              <a:buNone/>
              <a:defRPr>
                <a:solidFill>
                  <a:srgbClr val="646469"/>
                </a:solidFill>
                <a:latin typeface="Arial"/>
                <a:cs typeface="Arial"/>
              </a:defRPr>
            </a:lvl2pPr>
            <a:lvl3pPr marL="1218968" indent="0">
              <a:buFontTx/>
              <a:buNone/>
              <a:defRPr>
                <a:solidFill>
                  <a:srgbClr val="646469"/>
                </a:solidFill>
                <a:latin typeface="Arial"/>
                <a:cs typeface="Arial"/>
              </a:defRPr>
            </a:lvl3pPr>
            <a:lvl4pPr marL="1828453" indent="0">
              <a:buFontTx/>
              <a:buNone/>
              <a:defRPr>
                <a:solidFill>
                  <a:srgbClr val="646469"/>
                </a:solidFill>
                <a:latin typeface="Arial"/>
                <a:cs typeface="Arial"/>
              </a:defRPr>
            </a:lvl4pPr>
            <a:lvl5pPr marL="2437936" indent="0">
              <a:buFontTx/>
              <a:buNone/>
              <a:defRPr>
                <a:solidFill>
                  <a:srgbClr val="64646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081878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85" b="1" i="0">
                <a:solidFill>
                  <a:srgbClr val="231F2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7091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Bullets (white)">
    <p:spTree>
      <p:nvGrpSpPr>
        <p:cNvPr id="1" name=""/>
        <p:cNvGrpSpPr/>
        <p:nvPr/>
      </p:nvGrpSpPr>
      <p:grpSpPr>
        <a:xfrm>
          <a:off x="0" y="0"/>
          <a:ext cx="0" cy="0"/>
          <a:chOff x="0" y="0"/>
          <a:chExt cx="0" cy="0"/>
        </a:xfrm>
      </p:grpSpPr>
      <p:sp>
        <p:nvSpPr>
          <p:cNvPr id="4" name="White plate"/>
          <p:cNvSpPr/>
          <p:nvPr userDrawn="1"/>
        </p:nvSpPr>
        <p:spPr>
          <a:xfrm>
            <a:off x="1" y="0"/>
            <a:ext cx="12193127" cy="6861021"/>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55528" y="0"/>
            <a:ext cx="10732155" cy="1174205"/>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661473" y="1174205"/>
            <a:ext cx="10726208" cy="762000"/>
          </a:xfrm>
          <a:prstGeom prst="rect">
            <a:avLst/>
          </a:prstGeom>
        </p:spPr>
        <p:txBody>
          <a:bodyPr/>
          <a:lstStyle>
            <a:lvl1pPr marL="0" indent="0">
              <a:lnSpc>
                <a:spcPct val="90000"/>
              </a:lnSpc>
              <a:spcBef>
                <a:spcPts val="2400"/>
              </a:spcBef>
              <a:buFontTx/>
              <a:buNone/>
              <a:defRPr>
                <a:solidFill>
                  <a:srgbClr val="008599"/>
                </a:solidFill>
                <a:latin typeface="Arial"/>
                <a:cs typeface="Arial"/>
              </a:defRPr>
            </a:lvl1pPr>
            <a:lvl2pPr marL="609483" indent="0">
              <a:lnSpc>
                <a:spcPct val="90000"/>
              </a:lnSpc>
              <a:spcBef>
                <a:spcPts val="2400"/>
              </a:spcBef>
              <a:buFontTx/>
              <a:buNone/>
              <a:defRPr>
                <a:solidFill>
                  <a:srgbClr val="008599"/>
                </a:solidFill>
                <a:latin typeface="Arial"/>
                <a:cs typeface="Arial"/>
              </a:defRPr>
            </a:lvl2pPr>
            <a:lvl3pPr marL="1218968" indent="0">
              <a:lnSpc>
                <a:spcPct val="90000"/>
              </a:lnSpc>
              <a:spcBef>
                <a:spcPts val="2400"/>
              </a:spcBef>
              <a:buFontTx/>
              <a:buNone/>
              <a:defRPr>
                <a:solidFill>
                  <a:srgbClr val="008599"/>
                </a:solidFill>
                <a:latin typeface="Arial"/>
                <a:cs typeface="Arial"/>
              </a:defRPr>
            </a:lvl3pPr>
            <a:lvl4pPr marL="1828453" indent="0">
              <a:lnSpc>
                <a:spcPct val="90000"/>
              </a:lnSpc>
              <a:spcBef>
                <a:spcPts val="2400"/>
              </a:spcBef>
              <a:buFontTx/>
              <a:buNone/>
              <a:defRPr>
                <a:solidFill>
                  <a:srgbClr val="008599"/>
                </a:solidFill>
                <a:latin typeface="Arial"/>
                <a:cs typeface="Arial"/>
              </a:defRPr>
            </a:lvl4pPr>
            <a:lvl5pPr marL="2437936" indent="0">
              <a:lnSpc>
                <a:spcPct val="90000"/>
              </a:lnSpc>
              <a:spcBef>
                <a:spcPts val="2400"/>
              </a:spcBef>
              <a:buFontTx/>
              <a:buNone/>
              <a:defRPr>
                <a:solidFill>
                  <a:srgbClr val="00859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3087458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0217" y="1600201"/>
            <a:ext cx="11141164" cy="45259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nchor="ctr"/>
          <a:lstStyle/>
          <a:p>
            <a:r>
              <a:rPr lang="en-US" dirty="0" smtClean="0"/>
              <a:t>Footer Text</a:t>
            </a:r>
            <a:endParaRPr lang="en-US" dirty="0"/>
          </a:p>
        </p:txBody>
      </p:sp>
      <p:sp>
        <p:nvSpPr>
          <p:cNvPr id="6" name="Slide Number Placeholder 5"/>
          <p:cNvSpPr>
            <a:spLocks noGrp="1"/>
          </p:cNvSpPr>
          <p:nvPr>
            <p:ph type="sldNum" sz="quarter" idx="12"/>
          </p:nvPr>
        </p:nvSpPr>
        <p:spPr>
          <a:xfrm>
            <a:off x="830217" y="6356351"/>
            <a:ext cx="506908" cy="365125"/>
          </a:xfrm>
        </p:spPr>
        <p:txBody>
          <a:bodyPr anchor="ctr"/>
          <a:lstStyle/>
          <a:p>
            <a:fld id="{BA9B540C-44DA-4F69-89C9-7C84606640D3}" type="slidenum">
              <a:rPr lang="en-US" smtClean="0"/>
              <a:pPr/>
              <a:t>‹#›</a:t>
            </a:fld>
            <a:endParaRPr lang="en-US" dirty="0"/>
          </a:p>
        </p:txBody>
      </p:sp>
      <p:sp>
        <p:nvSpPr>
          <p:cNvPr id="8" name="Rectangle 7"/>
          <p:cNvSpPr/>
          <p:nvPr userDrawn="1"/>
        </p:nvSpPr>
        <p:spPr>
          <a:xfrm>
            <a:off x="0" y="0"/>
            <a:ext cx="445603" cy="6858000"/>
          </a:xfrm>
          <a:prstGeom prst="rect">
            <a:avLst/>
          </a:prstGeom>
          <a:solidFill>
            <a:srgbClr val="00A9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 name="Title 1"/>
          <p:cNvSpPr>
            <a:spLocks noGrp="1"/>
          </p:cNvSpPr>
          <p:nvPr>
            <p:ph type="title"/>
          </p:nvPr>
        </p:nvSpPr>
        <p:spPr>
          <a:xfrm>
            <a:off x="830218" y="310072"/>
            <a:ext cx="11361783" cy="1033226"/>
          </a:xfrm>
        </p:spPr>
        <p:txBody>
          <a:bodyPr>
            <a:normAutofit/>
          </a:bodyPr>
          <a:lstStyle>
            <a:lvl1pPr algn="l">
              <a:defRPr sz="3600" b="0">
                <a:solidFill>
                  <a:schemeClr val="accent1"/>
                </a:solidFill>
              </a:defRPr>
            </a:lvl1pPr>
          </a:lstStyle>
          <a:p>
            <a:r>
              <a:rPr lang="en-US" dirty="0" smtClean="0"/>
              <a:t>Click to edit Master title style</a:t>
            </a:r>
            <a:endParaRPr lang="en-US"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956590" y="6365078"/>
            <a:ext cx="1899695" cy="324306"/>
          </a:xfrm>
          <a:prstGeom prst="rect">
            <a:avLst/>
          </a:prstGeom>
        </p:spPr>
      </p:pic>
    </p:spTree>
    <p:extLst>
      <p:ext uri="{BB962C8B-B14F-4D97-AF65-F5344CB8AC3E}">
        <p14:creationId xmlns:p14="http://schemas.microsoft.com/office/powerpoint/2010/main" val="1281412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95465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1" y="0"/>
            <a:ext cx="12193127" cy="6861021"/>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2" name="Title 1"/>
          <p:cNvSpPr>
            <a:spLocks noGrp="1"/>
          </p:cNvSpPr>
          <p:nvPr>
            <p:ph type="title"/>
          </p:nvPr>
        </p:nvSpPr>
        <p:spPr>
          <a:xfrm>
            <a:off x="655528" y="-47264"/>
            <a:ext cx="10732155" cy="1841229"/>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661473" y="1793965"/>
            <a:ext cx="10726208" cy="762000"/>
          </a:xfrm>
          <a:prstGeom prst="rect">
            <a:avLst/>
          </a:prstGeom>
        </p:spPr>
        <p:txBody>
          <a:bodyPr/>
          <a:lstStyle>
            <a:lvl1pPr marL="0" indent="0">
              <a:buFontTx/>
              <a:buNone/>
              <a:defRPr>
                <a:solidFill>
                  <a:srgbClr val="008599"/>
                </a:solidFill>
                <a:latin typeface="Arial"/>
                <a:cs typeface="Arial"/>
              </a:defRPr>
            </a:lvl1pPr>
            <a:lvl2pPr marL="609483" indent="0">
              <a:buFontTx/>
              <a:buNone/>
              <a:defRPr>
                <a:solidFill>
                  <a:srgbClr val="646469"/>
                </a:solidFill>
                <a:latin typeface="Arial"/>
                <a:cs typeface="Arial"/>
              </a:defRPr>
            </a:lvl2pPr>
            <a:lvl3pPr marL="1218968" indent="0">
              <a:buFontTx/>
              <a:buNone/>
              <a:defRPr>
                <a:solidFill>
                  <a:srgbClr val="646469"/>
                </a:solidFill>
                <a:latin typeface="Arial"/>
                <a:cs typeface="Arial"/>
              </a:defRPr>
            </a:lvl3pPr>
            <a:lvl4pPr marL="1828453" indent="0">
              <a:buFontTx/>
              <a:buNone/>
              <a:defRPr>
                <a:solidFill>
                  <a:srgbClr val="646469"/>
                </a:solidFill>
                <a:latin typeface="Arial"/>
                <a:cs typeface="Arial"/>
              </a:defRPr>
            </a:lvl4pPr>
            <a:lvl5pPr marL="2437936" indent="0">
              <a:buFontTx/>
              <a:buNone/>
              <a:defRPr>
                <a:solidFill>
                  <a:srgbClr val="64646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773940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ullets (white)">
    <p:spTree>
      <p:nvGrpSpPr>
        <p:cNvPr id="1" name=""/>
        <p:cNvGrpSpPr/>
        <p:nvPr/>
      </p:nvGrpSpPr>
      <p:grpSpPr>
        <a:xfrm>
          <a:off x="0" y="0"/>
          <a:ext cx="0" cy="0"/>
          <a:chOff x="0" y="0"/>
          <a:chExt cx="0" cy="0"/>
        </a:xfrm>
      </p:grpSpPr>
      <p:sp>
        <p:nvSpPr>
          <p:cNvPr id="4" name="White plate"/>
          <p:cNvSpPr/>
          <p:nvPr userDrawn="1"/>
        </p:nvSpPr>
        <p:spPr>
          <a:xfrm>
            <a:off x="1" y="0"/>
            <a:ext cx="12193127" cy="6861021"/>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2" name="Title 1"/>
          <p:cNvSpPr>
            <a:spLocks noGrp="1"/>
          </p:cNvSpPr>
          <p:nvPr>
            <p:ph type="title"/>
          </p:nvPr>
        </p:nvSpPr>
        <p:spPr>
          <a:xfrm>
            <a:off x="655528" y="0"/>
            <a:ext cx="10732155" cy="1174205"/>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661473" y="1174205"/>
            <a:ext cx="10726208" cy="762000"/>
          </a:xfrm>
          <a:prstGeom prst="rect">
            <a:avLst/>
          </a:prstGeom>
        </p:spPr>
        <p:txBody>
          <a:bodyPr/>
          <a:lstStyle>
            <a:lvl1pPr marL="0" indent="0">
              <a:lnSpc>
                <a:spcPct val="90000"/>
              </a:lnSpc>
              <a:spcBef>
                <a:spcPts val="2400"/>
              </a:spcBef>
              <a:buFontTx/>
              <a:buNone/>
              <a:defRPr>
                <a:solidFill>
                  <a:srgbClr val="008599"/>
                </a:solidFill>
                <a:latin typeface="Arial"/>
                <a:cs typeface="Arial"/>
              </a:defRPr>
            </a:lvl1pPr>
            <a:lvl2pPr marL="609483" indent="0">
              <a:lnSpc>
                <a:spcPct val="90000"/>
              </a:lnSpc>
              <a:spcBef>
                <a:spcPts val="2400"/>
              </a:spcBef>
              <a:buFontTx/>
              <a:buNone/>
              <a:defRPr>
                <a:solidFill>
                  <a:srgbClr val="008599"/>
                </a:solidFill>
                <a:latin typeface="Arial"/>
                <a:cs typeface="Arial"/>
              </a:defRPr>
            </a:lvl2pPr>
            <a:lvl3pPr marL="1218968" indent="0">
              <a:lnSpc>
                <a:spcPct val="90000"/>
              </a:lnSpc>
              <a:spcBef>
                <a:spcPts val="2400"/>
              </a:spcBef>
              <a:buFontTx/>
              <a:buNone/>
              <a:defRPr>
                <a:solidFill>
                  <a:srgbClr val="008599"/>
                </a:solidFill>
                <a:latin typeface="Arial"/>
                <a:cs typeface="Arial"/>
              </a:defRPr>
            </a:lvl3pPr>
            <a:lvl4pPr marL="1828453" indent="0">
              <a:lnSpc>
                <a:spcPct val="90000"/>
              </a:lnSpc>
              <a:spcBef>
                <a:spcPts val="2400"/>
              </a:spcBef>
              <a:buFontTx/>
              <a:buNone/>
              <a:defRPr>
                <a:solidFill>
                  <a:srgbClr val="008599"/>
                </a:solidFill>
                <a:latin typeface="Arial"/>
                <a:cs typeface="Arial"/>
              </a:defRPr>
            </a:lvl4pPr>
            <a:lvl5pPr marL="2437936" indent="0">
              <a:lnSpc>
                <a:spcPct val="90000"/>
              </a:lnSpc>
              <a:spcBef>
                <a:spcPts val="2400"/>
              </a:spcBef>
              <a:buFontTx/>
              <a:buNone/>
              <a:defRPr>
                <a:solidFill>
                  <a:srgbClr val="00859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933969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s (white)">
    <p:spTree>
      <p:nvGrpSpPr>
        <p:cNvPr id="1" name=""/>
        <p:cNvGrpSpPr/>
        <p:nvPr/>
      </p:nvGrpSpPr>
      <p:grpSpPr>
        <a:xfrm>
          <a:off x="0" y="0"/>
          <a:ext cx="0" cy="0"/>
          <a:chOff x="0" y="0"/>
          <a:chExt cx="0" cy="0"/>
        </a:xfrm>
      </p:grpSpPr>
      <p:sp>
        <p:nvSpPr>
          <p:cNvPr id="4" name="White plate"/>
          <p:cNvSpPr/>
          <p:nvPr userDrawn="1"/>
        </p:nvSpPr>
        <p:spPr>
          <a:xfrm>
            <a:off x="1" y="0"/>
            <a:ext cx="12193127" cy="6861021"/>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2" name="Title 1"/>
          <p:cNvSpPr>
            <a:spLocks noGrp="1"/>
          </p:cNvSpPr>
          <p:nvPr>
            <p:ph type="title"/>
          </p:nvPr>
        </p:nvSpPr>
        <p:spPr>
          <a:xfrm>
            <a:off x="655528" y="-47264"/>
            <a:ext cx="10732155" cy="1097011"/>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661473" y="748094"/>
            <a:ext cx="10726208" cy="431343"/>
          </a:xfrm>
          <a:prstGeom prst="rect">
            <a:avLst/>
          </a:prstGeom>
        </p:spPr>
        <p:txBody>
          <a:bodyPr/>
          <a:lstStyle>
            <a:lvl1pPr marL="0" indent="0">
              <a:buFontTx/>
              <a:buNone/>
              <a:defRPr sz="2400">
                <a:solidFill>
                  <a:srgbClr val="008599"/>
                </a:solidFill>
                <a:latin typeface="Arial"/>
                <a:cs typeface="Arial"/>
              </a:defRPr>
            </a:lvl1pPr>
            <a:lvl2pPr marL="609483" indent="0">
              <a:buFontTx/>
              <a:buNone/>
              <a:defRPr>
                <a:solidFill>
                  <a:srgbClr val="646469"/>
                </a:solidFill>
                <a:latin typeface="Arial"/>
                <a:cs typeface="Arial"/>
              </a:defRPr>
            </a:lvl2pPr>
            <a:lvl3pPr marL="1218968" indent="0">
              <a:buFontTx/>
              <a:buNone/>
              <a:defRPr>
                <a:solidFill>
                  <a:srgbClr val="646469"/>
                </a:solidFill>
                <a:latin typeface="Arial"/>
                <a:cs typeface="Arial"/>
              </a:defRPr>
            </a:lvl3pPr>
            <a:lvl4pPr marL="1828453" indent="0">
              <a:buFontTx/>
              <a:buNone/>
              <a:defRPr>
                <a:solidFill>
                  <a:srgbClr val="646469"/>
                </a:solidFill>
                <a:latin typeface="Arial"/>
                <a:cs typeface="Arial"/>
              </a:defRPr>
            </a:lvl4pPr>
            <a:lvl5pPr marL="2437936"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8432800" y="2776947"/>
            <a:ext cx="1422400" cy="203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35" name="Rectangle 34"/>
          <p:cNvSpPr/>
          <p:nvPr userDrawn="1"/>
        </p:nvSpPr>
        <p:spPr>
          <a:xfrm>
            <a:off x="5486400" y="2776947"/>
            <a:ext cx="2946400" cy="20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36" name="Rectangle 35"/>
          <p:cNvSpPr/>
          <p:nvPr userDrawn="1"/>
        </p:nvSpPr>
        <p:spPr>
          <a:xfrm>
            <a:off x="9855200" y="2776947"/>
            <a:ext cx="1422400" cy="20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37" name="Gray2"/>
          <p:cNvSpPr/>
          <p:nvPr userDrawn="1"/>
        </p:nvSpPr>
        <p:spPr>
          <a:xfrm>
            <a:off x="8432800" y="3589747"/>
            <a:ext cx="1422400" cy="203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38" name="Rectangle 37"/>
          <p:cNvSpPr/>
          <p:nvPr userDrawn="1"/>
        </p:nvSpPr>
        <p:spPr>
          <a:xfrm>
            <a:off x="5486400" y="3589747"/>
            <a:ext cx="2946400" cy="20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39" name="Rectangle 38"/>
          <p:cNvSpPr/>
          <p:nvPr userDrawn="1"/>
        </p:nvSpPr>
        <p:spPr>
          <a:xfrm>
            <a:off x="9855200" y="3589747"/>
            <a:ext cx="1422400" cy="20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40" name="Gray3"/>
          <p:cNvSpPr/>
          <p:nvPr userDrawn="1"/>
        </p:nvSpPr>
        <p:spPr>
          <a:xfrm>
            <a:off x="8432800" y="4402547"/>
            <a:ext cx="1422400" cy="203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41" name="Rectangle 40"/>
          <p:cNvSpPr/>
          <p:nvPr userDrawn="1"/>
        </p:nvSpPr>
        <p:spPr>
          <a:xfrm>
            <a:off x="5486400" y="4402547"/>
            <a:ext cx="2946400" cy="20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42" name="Rectangle 41"/>
          <p:cNvSpPr/>
          <p:nvPr userDrawn="1"/>
        </p:nvSpPr>
        <p:spPr>
          <a:xfrm>
            <a:off x="9855200" y="4402547"/>
            <a:ext cx="1422400" cy="20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43" name="Gray4"/>
          <p:cNvSpPr/>
          <p:nvPr userDrawn="1"/>
        </p:nvSpPr>
        <p:spPr>
          <a:xfrm>
            <a:off x="8432800" y="5215347"/>
            <a:ext cx="1422400" cy="203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44" name="Rectangle 43"/>
          <p:cNvSpPr/>
          <p:nvPr userDrawn="1"/>
        </p:nvSpPr>
        <p:spPr>
          <a:xfrm>
            <a:off x="5486400" y="5215347"/>
            <a:ext cx="2946400" cy="20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
        <p:nvSpPr>
          <p:cNvPr id="45" name="Rectangle 44"/>
          <p:cNvSpPr/>
          <p:nvPr userDrawn="1"/>
        </p:nvSpPr>
        <p:spPr>
          <a:xfrm>
            <a:off x="9855200" y="5215347"/>
            <a:ext cx="1422400" cy="20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3705" fontAlgn="base">
              <a:spcBef>
                <a:spcPct val="0"/>
              </a:spcBef>
              <a:spcAft>
                <a:spcPct val="0"/>
              </a:spcAft>
            </a:pPr>
            <a:endParaRPr lang="en-US" sz="2133">
              <a:solidFill>
                <a:prstClr val="white"/>
              </a:solidFill>
            </a:endParaRPr>
          </a:p>
        </p:txBody>
      </p:sp>
    </p:spTree>
    <p:extLst>
      <p:ext uri="{BB962C8B-B14F-4D97-AF65-F5344CB8AC3E}">
        <p14:creationId xmlns:p14="http://schemas.microsoft.com/office/powerpoint/2010/main" val="244002837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833904" y="632900"/>
            <a:ext cx="10732155" cy="1143000"/>
          </a:xfrm>
          <a:prstGeom prst="rect">
            <a:avLst/>
          </a:prstGeom>
        </p:spPr>
        <p:txBody>
          <a:bodyPr/>
          <a:lstStyle>
            <a:lvl1pPr>
              <a:defRPr sz="6000" b="0" spc="-92" baseline="0">
                <a:solidFill>
                  <a:schemeClr val="bg1"/>
                </a:solidFill>
              </a:defRPr>
            </a:lvl1pPr>
          </a:lstStyle>
          <a:p>
            <a:endParaRPr lang="en-US" dirty="0"/>
          </a:p>
        </p:txBody>
      </p:sp>
    </p:spTree>
    <p:extLst>
      <p:ext uri="{BB962C8B-B14F-4D97-AF65-F5344CB8AC3E}">
        <p14:creationId xmlns:p14="http://schemas.microsoft.com/office/powerpoint/2010/main" val="9744305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543705" fontAlgn="base">
              <a:spcBef>
                <a:spcPct val="0"/>
              </a:spcBef>
              <a:spcAft>
                <a:spcPct val="0"/>
              </a:spcAft>
            </a:pPr>
            <a:fld id="{EC9FE2F6-5F59-4DFD-A5D0-5AD4E9C1785B}" type="datetimeFigureOut">
              <a:rPr lang="en-US" sz="2133" smtClean="0">
                <a:solidFill>
                  <a:prstClr val="black">
                    <a:tint val="75000"/>
                  </a:prstClr>
                </a:solidFill>
                <a:cs typeface="Arial" pitchFamily="34" charset="0"/>
              </a:rPr>
              <a:pPr defTabSz="543705" fontAlgn="base">
                <a:spcBef>
                  <a:spcPct val="0"/>
                </a:spcBef>
                <a:spcAft>
                  <a:spcPct val="0"/>
                </a:spcAft>
              </a:pPr>
              <a:t>12/13/2017</a:t>
            </a:fld>
            <a:endParaRPr lang="en-US" sz="2133">
              <a:solidFill>
                <a:prstClr val="black">
                  <a:tint val="75000"/>
                </a:prstClr>
              </a:solidFill>
              <a:cs typeface="Arial" pitchFamily="34" charset="0"/>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543705" fontAlgn="base">
              <a:spcBef>
                <a:spcPct val="0"/>
              </a:spcBef>
              <a:spcAft>
                <a:spcPct val="0"/>
              </a:spcAft>
            </a:pPr>
            <a:endParaRPr lang="en-US" sz="2133">
              <a:solidFill>
                <a:prstClr val="black">
                  <a:tint val="75000"/>
                </a:prstClr>
              </a:solidFill>
              <a:cs typeface="Arial" pitchFamily="34" charset="0"/>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543705" fontAlgn="base">
              <a:spcBef>
                <a:spcPct val="0"/>
              </a:spcBef>
              <a:spcAft>
                <a:spcPct val="0"/>
              </a:spcAft>
            </a:pPr>
            <a:fld id="{664588C8-1162-4BED-BF20-98DE1CB3E8AF}" type="slidenum">
              <a:rPr lang="en-US" sz="2133" smtClean="0">
                <a:solidFill>
                  <a:prstClr val="black">
                    <a:tint val="75000"/>
                  </a:prstClr>
                </a:solidFill>
                <a:cs typeface="Arial" pitchFamily="34" charset="0"/>
              </a:rPr>
              <a:pPr defTabSz="543705" fontAlgn="base">
                <a:spcBef>
                  <a:spcPct val="0"/>
                </a:spcBef>
                <a:spcAft>
                  <a:spcPct val="0"/>
                </a:spcAft>
              </a:pPr>
              <a:t>‹#›</a:t>
            </a:fld>
            <a:endParaRPr lang="en-US" sz="2133">
              <a:solidFill>
                <a:prstClr val="black">
                  <a:tint val="75000"/>
                </a:prstClr>
              </a:solidFill>
              <a:cs typeface="Arial" pitchFamily="34" charset="0"/>
            </a:endParaRPr>
          </a:p>
        </p:txBody>
      </p:sp>
    </p:spTree>
    <p:extLst>
      <p:ext uri="{BB962C8B-B14F-4D97-AF65-F5344CB8AC3E}">
        <p14:creationId xmlns:p14="http://schemas.microsoft.com/office/powerpoint/2010/main" val="3907976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Road Sign"/>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92" y="2808774"/>
            <a:ext cx="4258982" cy="4049225"/>
          </a:xfrm>
          <a:prstGeom prst="rect">
            <a:avLst/>
          </a:prstGeom>
        </p:spPr>
      </p:pic>
      <p:pic>
        <p:nvPicPr>
          <p:cNvPr id="10" name="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70863" y="5833935"/>
            <a:ext cx="3371850" cy="1085850"/>
          </a:xfrm>
          <a:prstGeom prst="rect">
            <a:avLst/>
          </a:prstGeom>
        </p:spPr>
      </p:pic>
      <p:sp>
        <p:nvSpPr>
          <p:cNvPr id="3" name="Subtitle 2"/>
          <p:cNvSpPr>
            <a:spLocks noGrp="1"/>
          </p:cNvSpPr>
          <p:nvPr>
            <p:ph type="subTitle" idx="1"/>
          </p:nvPr>
        </p:nvSpPr>
        <p:spPr>
          <a:xfrm>
            <a:off x="4125098" y="4098378"/>
            <a:ext cx="7959811" cy="638369"/>
          </a:xfrm>
        </p:spPr>
        <p:txBody>
          <a:bodyPr>
            <a:noAutofit/>
          </a:bodyPr>
          <a:lstStyle>
            <a:lvl1pPr marL="0" indent="0" algn="l">
              <a:buNone/>
              <a:defRPr sz="41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p:cNvSpPr>
            <a:spLocks noGrp="1"/>
          </p:cNvSpPr>
          <p:nvPr>
            <p:ph type="ctrTitle" hasCustomPrompt="1"/>
          </p:nvPr>
        </p:nvSpPr>
        <p:spPr>
          <a:xfrm>
            <a:off x="4125098" y="86497"/>
            <a:ext cx="8066902" cy="4201297"/>
          </a:xfrm>
        </p:spPr>
        <p:txBody>
          <a:bodyPr anchor="b"/>
          <a:lstStyle>
            <a:lvl1pPr algn="l">
              <a:defRPr sz="8800" b="1">
                <a:solidFill>
                  <a:srgbClr val="00AAA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752579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pPr defTabSz="543705" fontAlgn="base">
              <a:spcBef>
                <a:spcPct val="0"/>
              </a:spcBef>
              <a:spcAft>
                <a:spcPct val="0"/>
              </a:spcAft>
            </a:pPr>
            <a:fld id="{6836A656-6101-4425-B3E7-7689AC2CA83A}" type="datetimeFigureOut">
              <a:rPr lang="en-US" sz="2133" smtClean="0">
                <a:solidFill>
                  <a:prstClr val="black"/>
                </a:solidFill>
                <a:cs typeface="Arial" pitchFamily="34" charset="0"/>
              </a:rPr>
              <a:pPr defTabSz="543705" fontAlgn="base">
                <a:spcBef>
                  <a:spcPct val="0"/>
                </a:spcBef>
                <a:spcAft>
                  <a:spcPct val="0"/>
                </a:spcAft>
              </a:pPr>
              <a:t>12/13/2017</a:t>
            </a:fld>
            <a:endParaRPr lang="en-US" sz="2133">
              <a:solidFill>
                <a:prstClr val="black"/>
              </a:solidFill>
              <a:cs typeface="Arial" pitchFamily="34" charset="0"/>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543705" fontAlgn="base">
              <a:spcBef>
                <a:spcPct val="0"/>
              </a:spcBef>
              <a:spcAft>
                <a:spcPct val="0"/>
              </a:spcAft>
            </a:pPr>
            <a:endParaRPr lang="en-US" sz="2133">
              <a:solidFill>
                <a:prstClr val="black"/>
              </a:solidFill>
              <a:cs typeface="Arial" pitchFamily="34" charset="0"/>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543705" fontAlgn="base">
              <a:spcBef>
                <a:spcPct val="0"/>
              </a:spcBef>
              <a:spcAft>
                <a:spcPct val="0"/>
              </a:spcAft>
            </a:pPr>
            <a:fld id="{B455C0A7-EBA5-42EC-AE84-CC430E22C223}" type="slidenum">
              <a:rPr lang="en-US" sz="2133" smtClean="0">
                <a:solidFill>
                  <a:prstClr val="black"/>
                </a:solidFill>
                <a:cs typeface="Arial" pitchFamily="34" charset="0"/>
              </a:rPr>
              <a:pPr defTabSz="543705" fontAlgn="base">
                <a:spcBef>
                  <a:spcPct val="0"/>
                </a:spcBef>
                <a:spcAft>
                  <a:spcPct val="0"/>
                </a:spcAft>
              </a:pPr>
              <a:t>‹#›</a:t>
            </a:fld>
            <a:endParaRPr lang="en-US" sz="2133">
              <a:solidFill>
                <a:prstClr val="black"/>
              </a:solidFill>
              <a:cs typeface="Arial" pitchFamily="34" charset="0"/>
            </a:endParaRPr>
          </a:p>
        </p:txBody>
      </p:sp>
    </p:spTree>
    <p:extLst>
      <p:ext uri="{BB962C8B-B14F-4D97-AF65-F5344CB8AC3E}">
        <p14:creationId xmlns:p14="http://schemas.microsoft.com/office/powerpoint/2010/main" val="17516075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61" y="100853"/>
            <a:ext cx="503459" cy="6656305"/>
          </a:xfrm>
          <a:prstGeom prst="rect">
            <a:avLst/>
          </a:prstGeom>
          <a:blipFill>
            <a:blip r:embed="rId2" cstate="print"/>
            <a:stretch>
              <a:fillRect/>
            </a:stretch>
          </a:blipFill>
        </p:spPr>
        <p:txBody>
          <a:bodyPr wrap="square" lIns="0" tIns="0" rIns="0" bIns="0" rtlCol="0"/>
          <a:lstStyle/>
          <a:p>
            <a:pPr defTabSz="543705" fontAlgn="base">
              <a:spcBef>
                <a:spcPct val="0"/>
              </a:spcBef>
              <a:spcAft>
                <a:spcPct val="0"/>
              </a:spcAft>
            </a:pPr>
            <a:endParaRPr sz="1412">
              <a:solidFill>
                <a:prstClr val="black"/>
              </a:solidFill>
              <a:cs typeface="Arial" pitchFamily="34" charset="0"/>
            </a:endParaRPr>
          </a:p>
        </p:txBody>
      </p:sp>
      <p:sp>
        <p:nvSpPr>
          <p:cNvPr id="17" name="bk object 17"/>
          <p:cNvSpPr/>
          <p:nvPr/>
        </p:nvSpPr>
        <p:spPr>
          <a:xfrm>
            <a:off x="462" y="100854"/>
            <a:ext cx="447193" cy="6656295"/>
          </a:xfrm>
          <a:custGeom>
            <a:avLst/>
            <a:gdLst/>
            <a:ahLst/>
            <a:cxnLst/>
            <a:rect l="l" t="t" r="r" b="b"/>
            <a:pathLst>
              <a:path w="368935" h="7543800">
                <a:moveTo>
                  <a:pt x="0" y="0"/>
                </a:moveTo>
                <a:lnTo>
                  <a:pt x="0" y="7543812"/>
                </a:lnTo>
                <a:lnTo>
                  <a:pt x="368414" y="7543812"/>
                </a:lnTo>
                <a:lnTo>
                  <a:pt x="368414" y="0"/>
                </a:lnTo>
                <a:lnTo>
                  <a:pt x="0" y="0"/>
                </a:lnTo>
                <a:close/>
              </a:path>
            </a:pathLst>
          </a:custGeom>
          <a:solidFill>
            <a:srgbClr val="009696"/>
          </a:solidFill>
        </p:spPr>
        <p:txBody>
          <a:bodyPr wrap="square" lIns="0" tIns="0" rIns="0" bIns="0" rtlCol="0"/>
          <a:lstStyle/>
          <a:p>
            <a:pPr defTabSz="543705" fontAlgn="base">
              <a:spcBef>
                <a:spcPct val="0"/>
              </a:spcBef>
              <a:spcAft>
                <a:spcPct val="0"/>
              </a:spcAft>
            </a:pPr>
            <a:endParaRPr sz="1412">
              <a:solidFill>
                <a:prstClr val="black"/>
              </a:solidFill>
              <a:cs typeface="Arial" pitchFamily="34" charset="0"/>
            </a:endParaRPr>
          </a:p>
        </p:txBody>
      </p:sp>
      <p:sp>
        <p:nvSpPr>
          <p:cNvPr id="2" name="Holder 2"/>
          <p:cNvSpPr>
            <a:spLocks noGrp="1"/>
          </p:cNvSpPr>
          <p:nvPr>
            <p:ph type="title"/>
          </p:nvPr>
        </p:nvSpPr>
        <p:spPr>
          <a:xfrm>
            <a:off x="1280490" y="298505"/>
            <a:ext cx="9631020" cy="827553"/>
          </a:xfrm>
          <a:prstGeom prst="rect">
            <a:avLst/>
          </a:prstGeom>
        </p:spPr>
        <p:txBody>
          <a:bodyPr lIns="0" tIns="0" rIns="0" bIns="0"/>
          <a:lstStyle>
            <a:lvl1pPr>
              <a:defRPr sz="3485" b="1" i="0">
                <a:solidFill>
                  <a:srgbClr val="231F20"/>
                </a:solidFill>
                <a:latin typeface="Arial"/>
                <a:cs typeface="Arial"/>
              </a:defRPr>
            </a:lvl1pPr>
          </a:lstStyle>
          <a:p>
            <a:endParaRPr/>
          </a:p>
        </p:txBody>
      </p:sp>
      <p:sp>
        <p:nvSpPr>
          <p:cNvPr id="3" name="Holder 3"/>
          <p:cNvSpPr>
            <a:spLocks noGrp="1"/>
          </p:cNvSpPr>
          <p:nvPr>
            <p:ph sz="half" idx="2"/>
          </p:nvPr>
        </p:nvSpPr>
        <p:spPr>
          <a:xfrm>
            <a:off x="609600" y="1577341"/>
            <a:ext cx="5303520" cy="65659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1"/>
            <a:ext cx="5303520" cy="65659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2" y="6377941"/>
            <a:ext cx="3901439" cy="342900"/>
          </a:xfrm>
          <a:prstGeom prst="rect">
            <a:avLst/>
          </a:prstGeom>
        </p:spPr>
        <p:txBody>
          <a:bodyPr lIns="0" tIns="0" rIns="0" bIns="0"/>
          <a:lstStyle>
            <a:lvl1pPr algn="ctr">
              <a:defRPr>
                <a:solidFill>
                  <a:schemeClr val="tx1">
                    <a:tint val="75000"/>
                  </a:schemeClr>
                </a:solidFill>
              </a:defRPr>
            </a:lvl1pPr>
          </a:lstStyle>
          <a:p>
            <a:pPr defTabSz="543705" fontAlgn="base">
              <a:spcBef>
                <a:spcPct val="0"/>
              </a:spcBef>
              <a:spcAft>
                <a:spcPct val="0"/>
              </a:spcAft>
            </a:pPr>
            <a:endParaRPr lang="en-US" sz="2133">
              <a:solidFill>
                <a:prstClr val="black">
                  <a:tint val="75000"/>
                </a:prstClr>
              </a:solidFill>
              <a:cs typeface="Arial" pitchFamily="34" charset="0"/>
            </a:endParaRPr>
          </a:p>
        </p:txBody>
      </p:sp>
      <p:sp>
        <p:nvSpPr>
          <p:cNvPr id="6" name="Holder 6"/>
          <p:cNvSpPr>
            <a:spLocks noGrp="1"/>
          </p:cNvSpPr>
          <p:nvPr>
            <p:ph type="dt" sz="half" idx="6"/>
          </p:nvPr>
        </p:nvSpPr>
        <p:spPr>
          <a:xfrm>
            <a:off x="609600" y="6377941"/>
            <a:ext cx="2804160" cy="342900"/>
          </a:xfrm>
          <a:prstGeom prst="rect">
            <a:avLst/>
          </a:prstGeom>
        </p:spPr>
        <p:txBody>
          <a:bodyPr lIns="0" tIns="0" rIns="0" bIns="0"/>
          <a:lstStyle>
            <a:lvl1pPr algn="l">
              <a:defRPr>
                <a:solidFill>
                  <a:schemeClr val="tx1">
                    <a:tint val="75000"/>
                  </a:schemeClr>
                </a:solidFill>
              </a:defRPr>
            </a:lvl1pPr>
          </a:lstStyle>
          <a:p>
            <a:pPr defTabSz="543705" fontAlgn="base">
              <a:spcBef>
                <a:spcPct val="0"/>
              </a:spcBef>
              <a:spcAft>
                <a:spcPct val="0"/>
              </a:spcAft>
            </a:pPr>
            <a:fld id="{1D8BD707-D9CF-40AE-B4C6-C98DA3205C09}" type="datetimeFigureOut">
              <a:rPr lang="en-US" sz="2133" smtClean="0">
                <a:solidFill>
                  <a:prstClr val="black">
                    <a:tint val="75000"/>
                  </a:prstClr>
                </a:solidFill>
                <a:cs typeface="Arial" pitchFamily="34" charset="0"/>
              </a:rPr>
              <a:pPr defTabSz="543705" fontAlgn="base">
                <a:spcBef>
                  <a:spcPct val="0"/>
                </a:spcBef>
                <a:spcAft>
                  <a:spcPct val="0"/>
                </a:spcAft>
              </a:pPr>
              <a:t>12/13/2017</a:t>
            </a:fld>
            <a:endParaRPr lang="en-US" sz="2133">
              <a:solidFill>
                <a:prstClr val="black">
                  <a:tint val="75000"/>
                </a:prstClr>
              </a:solidFill>
              <a:cs typeface="Arial" pitchFamily="34" charset="0"/>
            </a:endParaRPr>
          </a:p>
        </p:txBody>
      </p:sp>
      <p:sp>
        <p:nvSpPr>
          <p:cNvPr id="7" name="Holder 7"/>
          <p:cNvSpPr>
            <a:spLocks noGrp="1"/>
          </p:cNvSpPr>
          <p:nvPr>
            <p:ph type="sldNum" sz="quarter" idx="7"/>
          </p:nvPr>
        </p:nvSpPr>
        <p:spPr>
          <a:xfrm>
            <a:off x="8778240" y="6377941"/>
            <a:ext cx="2804160" cy="342900"/>
          </a:xfrm>
          <a:prstGeom prst="rect">
            <a:avLst/>
          </a:prstGeom>
        </p:spPr>
        <p:txBody>
          <a:bodyPr lIns="0" tIns="0" rIns="0" bIns="0"/>
          <a:lstStyle>
            <a:lvl1pPr algn="r">
              <a:defRPr>
                <a:solidFill>
                  <a:schemeClr val="tx1">
                    <a:tint val="75000"/>
                  </a:schemeClr>
                </a:solidFill>
              </a:defRPr>
            </a:lvl1pPr>
          </a:lstStyle>
          <a:p>
            <a:pPr defTabSz="543705" fontAlgn="base">
              <a:spcBef>
                <a:spcPct val="0"/>
              </a:spcBef>
              <a:spcAft>
                <a:spcPct val="0"/>
              </a:spcAft>
            </a:pPr>
            <a:fld id="{B6F15528-21DE-4FAA-801E-634DDDAF4B2B}" type="slidenum">
              <a:rPr lang="en-US" sz="2133" smtClean="0">
                <a:solidFill>
                  <a:prstClr val="black">
                    <a:tint val="75000"/>
                  </a:prstClr>
                </a:solidFill>
                <a:cs typeface="Arial" pitchFamily="34" charset="0"/>
              </a:rPr>
              <a:pPr defTabSz="543705" fontAlgn="base">
                <a:spcBef>
                  <a:spcPct val="0"/>
                </a:spcBef>
                <a:spcAft>
                  <a:spcPct val="0"/>
                </a:spcAft>
              </a:pPr>
              <a:t>‹#›</a:t>
            </a:fld>
            <a:endParaRPr lang="en-US" sz="2133">
              <a:solidFill>
                <a:prstClr val="black">
                  <a:tint val="75000"/>
                </a:prstClr>
              </a:solidFill>
              <a:cs typeface="Arial" pitchFamily="34" charset="0"/>
            </a:endParaRPr>
          </a:p>
        </p:txBody>
      </p:sp>
    </p:spTree>
    <p:extLst>
      <p:ext uri="{BB962C8B-B14F-4D97-AF65-F5344CB8AC3E}">
        <p14:creationId xmlns:p14="http://schemas.microsoft.com/office/powerpoint/2010/main" val="194048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Road Sign"/>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93" y="2808776"/>
            <a:ext cx="4258983" cy="4049225"/>
          </a:xfrm>
          <a:prstGeom prst="rect">
            <a:avLst/>
          </a:prstGeom>
        </p:spPr>
      </p:pic>
      <p:pic>
        <p:nvPicPr>
          <p:cNvPr id="10" name="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70863" y="5833935"/>
            <a:ext cx="3371851" cy="1085851"/>
          </a:xfrm>
          <a:prstGeom prst="rect">
            <a:avLst/>
          </a:prstGeom>
        </p:spPr>
      </p:pic>
      <p:sp>
        <p:nvSpPr>
          <p:cNvPr id="3" name="Subtitle 2"/>
          <p:cNvSpPr>
            <a:spLocks noGrp="1"/>
          </p:cNvSpPr>
          <p:nvPr>
            <p:ph type="subTitle" idx="1"/>
          </p:nvPr>
        </p:nvSpPr>
        <p:spPr>
          <a:xfrm>
            <a:off x="4125099" y="4098380"/>
            <a:ext cx="7959811" cy="638369"/>
          </a:xfrm>
          <a:prstGeom prst="rect">
            <a:avLst/>
          </a:prstGeom>
        </p:spPr>
        <p:txBody>
          <a:bodyPr>
            <a:noAutofit/>
          </a:bodyPr>
          <a:lstStyle>
            <a:lvl1pPr marL="0" indent="0" algn="l">
              <a:buNone/>
              <a:defRPr sz="4100">
                <a:solidFill>
                  <a:schemeClr val="tx1">
                    <a:lumMod val="65000"/>
                    <a:lumOff val="3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sp>
        <p:nvSpPr>
          <p:cNvPr id="2" name="Title"/>
          <p:cNvSpPr>
            <a:spLocks noGrp="1"/>
          </p:cNvSpPr>
          <p:nvPr>
            <p:ph type="ctrTitle" hasCustomPrompt="1"/>
          </p:nvPr>
        </p:nvSpPr>
        <p:spPr>
          <a:xfrm>
            <a:off x="4125098" y="86498"/>
            <a:ext cx="8066903" cy="4201297"/>
          </a:xfrm>
          <a:prstGeom prst="rect">
            <a:avLst/>
          </a:prstGeom>
        </p:spPr>
        <p:txBody>
          <a:bodyPr anchor="b"/>
          <a:lstStyle>
            <a:lvl1pPr algn="l">
              <a:defRPr sz="8800" b="1">
                <a:solidFill>
                  <a:srgbClr val="00AAA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2652085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4613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06698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322313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9552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423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475149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3337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9EC8B0C-94A6-4E2A-AD9D-DC395D906229}"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0AF21-E64E-4BF7-A690-DB8846B446B5}" type="slidenum">
              <a:rPr lang="en-US" smtClean="0"/>
              <a:t>‹#›</a:t>
            </a:fld>
            <a:endParaRPr lang="en-US"/>
          </a:p>
        </p:txBody>
      </p:sp>
      <p:sp>
        <p:nvSpPr>
          <p:cNvPr id="7" name="Rectangle 6"/>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406899795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719919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8362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6643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9971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3064783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3200" cap="all"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5679424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29632" y="563671"/>
            <a:ext cx="7941502" cy="475989"/>
          </a:xfrm>
        </p:spPr>
        <p:txBody>
          <a:bodyPr anchor="t"/>
          <a:lstStyle>
            <a:lvl1pPr>
              <a:defRPr sz="5400" b="1" cap="none" baseline="0">
                <a:solidFill>
                  <a:srgbClr val="00AAA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963357" y="1929008"/>
            <a:ext cx="4516764" cy="463463"/>
          </a:xfrm>
        </p:spPr>
        <p:txBody>
          <a:bodyPr>
            <a:normAutofit/>
          </a:bodyPr>
          <a:lstStyle>
            <a:lvl1pPr marL="0" indent="0">
              <a:buNone/>
              <a:defRPr sz="1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71324682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Rectangle 3"/>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12231578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EC8B0C-94A6-4E2A-AD9D-DC395D906229}"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0AF21-E64E-4BF7-A690-DB8846B446B5}" type="slidenum">
              <a:rPr lang="en-US" smtClean="0"/>
              <a:t>‹#›</a:t>
            </a:fld>
            <a:endParaRPr lang="en-US"/>
          </a:p>
        </p:txBody>
      </p:sp>
      <p:sp>
        <p:nvSpPr>
          <p:cNvPr id="8" name="Rectangle 7"/>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10438321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C8B0C-94A6-4E2A-AD9D-DC395D906229}" type="datetimeFigureOut">
              <a:rPr lang="en-US" smtClean="0"/>
              <a:t>12/13/2017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0AF21-E64E-4BF7-A690-DB8846B446B5}" type="slidenum">
              <a:rPr lang="en-US" smtClean="0"/>
              <a:t>‹#›</a:t>
            </a:fld>
            <a:endParaRPr lang="en-US"/>
          </a:p>
        </p:txBody>
      </p:sp>
      <p:sp>
        <p:nvSpPr>
          <p:cNvPr id="5" name="Rectangle 4"/>
          <p:cNvSpPr/>
          <p:nvPr userDrawn="1"/>
        </p:nvSpPr>
        <p:spPr>
          <a:xfrm>
            <a:off x="0" y="0"/>
            <a:ext cx="106878" cy="6858000"/>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25000" dirty="0" smtClean="0"/>
              <a:t>              </a:t>
            </a:r>
            <a:endParaRPr lang="en-US" baseline="-25000" dirty="0"/>
          </a:p>
        </p:txBody>
      </p:sp>
    </p:spTree>
    <p:extLst>
      <p:ext uri="{BB962C8B-B14F-4D97-AF65-F5344CB8AC3E}">
        <p14:creationId xmlns:p14="http://schemas.microsoft.com/office/powerpoint/2010/main" val="1976329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8.png"/><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C8B0C-94A6-4E2A-AD9D-DC395D906229}" type="datetimeFigureOut">
              <a:rPr lang="en-US" smtClean="0"/>
              <a:t>12/13/2017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AF21-E64E-4BF7-A690-DB8846B446B5}" type="slidenum">
              <a:rPr lang="en-US" smtClean="0"/>
              <a:t>‹#›</a:t>
            </a:fld>
            <a:endParaRPr lang="en-US"/>
          </a:p>
        </p:txBody>
      </p:sp>
    </p:spTree>
    <p:extLst>
      <p:ext uri="{BB962C8B-B14F-4D97-AF65-F5344CB8AC3E}">
        <p14:creationId xmlns:p14="http://schemas.microsoft.com/office/powerpoint/2010/main" val="296076377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79" r:id="rId5"/>
    <p:sldLayoutId id="2147483680" r:id="rId6"/>
    <p:sldLayoutId id="2147483666" r:id="rId7"/>
    <p:sldLayoutId id="2147483652" r:id="rId8"/>
    <p:sldLayoutId id="2147483655" r:id="rId9"/>
    <p:sldLayoutId id="2147483681" r:id="rId10"/>
    <p:sldLayoutId id="2147483682" r:id="rId11"/>
    <p:sldLayoutId id="2147483683" r:id="rId12"/>
    <p:sldLayoutId id="214748369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5400" b="1" kern="1200">
          <a:solidFill>
            <a:srgbClr val="00AA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descr="bg.png"/>
          <p:cNvPicPr>
            <a:picLocks noChangeAspect="1"/>
          </p:cNvPicPr>
          <p:nvPr userDrawn="1"/>
        </p:nvPicPr>
        <p:blipFill>
          <a:blip r:embed="rId11"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7303732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timing>
    <p:tnLst>
      <p:par>
        <p:cTn id="1" dur="indefinite" restart="never" nodeType="tmRoot"/>
      </p:par>
    </p:tnLst>
  </p:timing>
  <p:txStyles>
    <p:titleStyle>
      <a:lvl1pPr algn="ctr" defTabSz="1218968" rtl="0" eaLnBrk="1" latinLnBrk="0" hangingPunct="1">
        <a:spcBef>
          <a:spcPct val="0"/>
        </a:spcBef>
        <a:buNone/>
        <a:defRPr sz="5867" kern="1200">
          <a:solidFill>
            <a:schemeClr val="tx1"/>
          </a:solidFill>
          <a:latin typeface="+mj-lt"/>
          <a:ea typeface="+mj-ea"/>
          <a:cs typeface="+mj-cs"/>
        </a:defRPr>
      </a:lvl1pPr>
    </p:titleStyle>
    <p:bodyStyle>
      <a:lvl1pPr marL="457114" indent="-457114" algn="l" defTabSz="1218968"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411" indent="-380928" algn="l" defTabSz="1218968"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710" indent="-304742" algn="l" defTabSz="1218968"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195" indent="-304742" algn="l" defTabSz="1218968"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2678" indent="-304742" algn="l" defTabSz="1218968"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162" indent="-304742" algn="l" defTabSz="1218968"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646" indent="-304742" algn="l" defTabSz="1218968"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130" indent="-304742" algn="l" defTabSz="1218968"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0613" indent="-304742" algn="l" defTabSz="1218968"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8968" rtl="0" eaLnBrk="1" latinLnBrk="0" hangingPunct="1">
        <a:defRPr sz="2400" kern="1200">
          <a:solidFill>
            <a:schemeClr val="tx1"/>
          </a:solidFill>
          <a:latin typeface="+mn-lt"/>
          <a:ea typeface="+mn-ea"/>
          <a:cs typeface="+mn-cs"/>
        </a:defRPr>
      </a:lvl1pPr>
      <a:lvl2pPr marL="609483" algn="l" defTabSz="1218968" rtl="0" eaLnBrk="1" latinLnBrk="0" hangingPunct="1">
        <a:defRPr sz="2400" kern="1200">
          <a:solidFill>
            <a:schemeClr val="tx1"/>
          </a:solidFill>
          <a:latin typeface="+mn-lt"/>
          <a:ea typeface="+mn-ea"/>
          <a:cs typeface="+mn-cs"/>
        </a:defRPr>
      </a:lvl2pPr>
      <a:lvl3pPr marL="1218968" algn="l" defTabSz="1218968" rtl="0" eaLnBrk="1" latinLnBrk="0" hangingPunct="1">
        <a:defRPr sz="2400" kern="1200">
          <a:solidFill>
            <a:schemeClr val="tx1"/>
          </a:solidFill>
          <a:latin typeface="+mn-lt"/>
          <a:ea typeface="+mn-ea"/>
          <a:cs typeface="+mn-cs"/>
        </a:defRPr>
      </a:lvl3pPr>
      <a:lvl4pPr marL="1828452" algn="l" defTabSz="1218968" rtl="0" eaLnBrk="1" latinLnBrk="0" hangingPunct="1">
        <a:defRPr sz="2400" kern="1200">
          <a:solidFill>
            <a:schemeClr val="tx1"/>
          </a:solidFill>
          <a:latin typeface="+mn-lt"/>
          <a:ea typeface="+mn-ea"/>
          <a:cs typeface="+mn-cs"/>
        </a:defRPr>
      </a:lvl4pPr>
      <a:lvl5pPr marL="2437936" algn="l" defTabSz="1218968" rtl="0" eaLnBrk="1" latinLnBrk="0" hangingPunct="1">
        <a:defRPr sz="2400" kern="1200">
          <a:solidFill>
            <a:schemeClr val="tx1"/>
          </a:solidFill>
          <a:latin typeface="+mn-lt"/>
          <a:ea typeface="+mn-ea"/>
          <a:cs typeface="+mn-cs"/>
        </a:defRPr>
      </a:lvl5pPr>
      <a:lvl6pPr marL="3047420" algn="l" defTabSz="1218968" rtl="0" eaLnBrk="1" latinLnBrk="0" hangingPunct="1">
        <a:defRPr sz="2400" kern="1200">
          <a:solidFill>
            <a:schemeClr val="tx1"/>
          </a:solidFill>
          <a:latin typeface="+mn-lt"/>
          <a:ea typeface="+mn-ea"/>
          <a:cs typeface="+mn-cs"/>
        </a:defRPr>
      </a:lvl6pPr>
      <a:lvl7pPr marL="3656905" algn="l" defTabSz="1218968" rtl="0" eaLnBrk="1" latinLnBrk="0" hangingPunct="1">
        <a:defRPr sz="2400" kern="1200">
          <a:solidFill>
            <a:schemeClr val="tx1"/>
          </a:solidFill>
          <a:latin typeface="+mn-lt"/>
          <a:ea typeface="+mn-ea"/>
          <a:cs typeface="+mn-cs"/>
        </a:defRPr>
      </a:lvl7pPr>
      <a:lvl8pPr marL="4266388" algn="l" defTabSz="1218968" rtl="0" eaLnBrk="1" latinLnBrk="0" hangingPunct="1">
        <a:defRPr sz="2400" kern="1200">
          <a:solidFill>
            <a:schemeClr val="tx1"/>
          </a:solidFill>
          <a:latin typeface="+mn-lt"/>
          <a:ea typeface="+mn-ea"/>
          <a:cs typeface="+mn-cs"/>
        </a:defRPr>
      </a:lvl8pPr>
      <a:lvl9pPr marL="4875871" algn="l" defTabSz="1218968"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BC42475-DBE2-4040-9059-478F7FA48E91}" type="datetimeFigureOut">
              <a:rPr lang="en-US" smtClean="0">
                <a:solidFill>
                  <a:prstClr val="black">
                    <a:tint val="75000"/>
                  </a:prstClr>
                </a:solidFill>
              </a:rPr>
              <a:pPr/>
              <a:t>12/13/2017</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82451BB-5A44-4E8E-84E8-22396D999E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8866168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0025" y="257175"/>
            <a:ext cx="11906250" cy="2487570"/>
          </a:xfrm>
        </p:spPr>
        <p:txBody>
          <a:bodyPr/>
          <a:lstStyle/>
          <a:p>
            <a:r>
              <a:rPr lang="en-US" sz="4800" dirty="0" smtClean="0"/>
              <a:t>Transition &amp;</a:t>
            </a:r>
            <a:br>
              <a:rPr lang="en-US" sz="4800" dirty="0" smtClean="0"/>
            </a:br>
            <a:r>
              <a:rPr lang="en-US" sz="4800" dirty="0" smtClean="0"/>
              <a:t>Transformation Planning </a:t>
            </a:r>
            <a:br>
              <a:rPr lang="en-US" sz="4800" dirty="0" smtClean="0"/>
            </a:br>
            <a:r>
              <a:rPr lang="en-US" sz="4800" dirty="0"/>
              <a:t>	</a:t>
            </a:r>
            <a:r>
              <a:rPr lang="en-US" sz="4800" dirty="0" smtClean="0"/>
              <a:t>				for CPMC 2020</a:t>
            </a:r>
            <a:endParaRPr lang="en-US" sz="4800" b="0" dirty="0"/>
          </a:p>
        </p:txBody>
      </p:sp>
      <p:sp>
        <p:nvSpPr>
          <p:cNvPr id="2" name="TextBox 1"/>
          <p:cNvSpPr txBox="1"/>
          <p:nvPr/>
        </p:nvSpPr>
        <p:spPr>
          <a:xfrm>
            <a:off x="7418717" y="2900021"/>
            <a:ext cx="6159260" cy="461665"/>
          </a:xfrm>
          <a:prstGeom prst="rect">
            <a:avLst/>
          </a:prstGeom>
          <a:noFill/>
        </p:spPr>
        <p:txBody>
          <a:bodyPr wrap="square" rtlCol="0">
            <a:spAutoFit/>
          </a:bodyPr>
          <a:lstStyle/>
          <a:p>
            <a:r>
              <a:rPr lang="en-US" sz="2400" dirty="0" smtClean="0">
                <a:solidFill>
                  <a:srgbClr val="00AAA0"/>
                </a:solidFill>
              </a:rPr>
              <a:t>December 7, 2017</a:t>
            </a:r>
            <a:endParaRPr lang="en-US" sz="2400" dirty="0">
              <a:solidFill>
                <a:srgbClr val="00AAA0"/>
              </a:solidFill>
            </a:endParaRPr>
          </a:p>
        </p:txBody>
      </p:sp>
    </p:spTree>
    <p:extLst>
      <p:ext uri="{BB962C8B-B14F-4D97-AF65-F5344CB8AC3E}">
        <p14:creationId xmlns:p14="http://schemas.microsoft.com/office/powerpoint/2010/main" val="261777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6489891" y="2850817"/>
            <a:ext cx="551453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6332931" y="2927"/>
            <a:ext cx="5859069" cy="2946131"/>
          </a:xfrm>
        </p:spPr>
        <p:txBody>
          <a:bodyPr>
            <a:normAutofit/>
          </a:bodyPr>
          <a:lstStyle/>
          <a:p>
            <a:r>
              <a:rPr lang="en-US" sz="5867" dirty="0">
                <a:latin typeface="Minion Pro" panose="02040503050306020203" pitchFamily="18" charset="0"/>
              </a:rPr>
              <a:t>A look at </a:t>
            </a:r>
            <a:br>
              <a:rPr lang="en-US" sz="5867" dirty="0">
                <a:latin typeface="Minion Pro" panose="02040503050306020203" pitchFamily="18" charset="0"/>
              </a:rPr>
            </a:br>
            <a:r>
              <a:rPr lang="en-US" sz="5867" dirty="0">
                <a:latin typeface="Minion Pro" panose="02040503050306020203" pitchFamily="18" charset="0"/>
              </a:rPr>
              <a:t>Mission Bernal</a:t>
            </a:r>
            <a:endParaRPr lang="en-US" sz="10666" dirty="0">
              <a:latin typeface="Minion Pro" panose="02040503050306020203" pitchFamily="18" charset="0"/>
            </a:endParaRPr>
          </a:p>
        </p:txBody>
      </p:sp>
      <p:sp>
        <p:nvSpPr>
          <p:cNvPr id="4" name="Text Placeholder 3"/>
          <p:cNvSpPr>
            <a:spLocks noGrp="1"/>
          </p:cNvSpPr>
          <p:nvPr>
            <p:ph type="body" idx="1"/>
          </p:nvPr>
        </p:nvSpPr>
        <p:spPr>
          <a:xfrm>
            <a:off x="6332931" y="2949058"/>
            <a:ext cx="5146307" cy="1500717"/>
          </a:xfrm>
        </p:spPr>
        <p:txBody>
          <a:bodyPr>
            <a:normAutofit/>
          </a:bodyPr>
          <a:lstStyle/>
          <a:p>
            <a:r>
              <a:rPr lang="en-US" dirty="0" smtClean="0"/>
              <a:t>Less than a year </a:t>
            </a:r>
            <a:r>
              <a:rPr lang="en-US" sz="2667" dirty="0"/>
              <a:t>until we open!</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5102" y="761769"/>
            <a:ext cx="6244811" cy="5162807"/>
          </a:xfrm>
          <a:prstGeom prst="rect">
            <a:avLst/>
          </a:prstGeom>
        </p:spPr>
      </p:pic>
      <p:sp>
        <p:nvSpPr>
          <p:cNvPr id="7" name="Text Placeholder 3"/>
          <p:cNvSpPr txBox="1">
            <a:spLocks/>
          </p:cNvSpPr>
          <p:nvPr/>
        </p:nvSpPr>
        <p:spPr>
          <a:xfrm>
            <a:off x="6384813" y="5477160"/>
            <a:ext cx="5146307" cy="1500717"/>
          </a:xfrm>
          <a:prstGeom prst="rect">
            <a:avLst/>
          </a:prstGeom>
        </p:spPr>
        <p:txBody>
          <a:bodyPr vert="horz" lIns="121920" tIns="60960" rIns="121920" bIns="6096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t>Timeclock now on </a:t>
            </a:r>
            <a:r>
              <a:rPr lang="en-US" sz="2400" dirty="0" err="1"/>
              <a:t>mySutter</a:t>
            </a:r>
            <a:r>
              <a:rPr lang="en-US" sz="2400" dirty="0"/>
              <a:t> Intranet</a:t>
            </a:r>
          </a:p>
        </p:txBody>
      </p:sp>
      <p:pic>
        <p:nvPicPr>
          <p:cNvPr id="2" name="Picture 1"/>
          <p:cNvPicPr>
            <a:picLocks noChangeAspect="1"/>
          </p:cNvPicPr>
          <p:nvPr/>
        </p:nvPicPr>
        <p:blipFill>
          <a:blip r:embed="rId4"/>
          <a:stretch>
            <a:fillRect/>
          </a:stretch>
        </p:blipFill>
        <p:spPr>
          <a:xfrm>
            <a:off x="6489891" y="3711688"/>
            <a:ext cx="4540059" cy="1672653"/>
          </a:xfrm>
          <a:prstGeom prst="rect">
            <a:avLst/>
          </a:prstGeom>
        </p:spPr>
      </p:pic>
    </p:spTree>
    <p:extLst>
      <p:ext uri="{BB962C8B-B14F-4D97-AF65-F5344CB8AC3E}">
        <p14:creationId xmlns:p14="http://schemas.microsoft.com/office/powerpoint/2010/main" val="3628157697"/>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Hospital Features</a:t>
            </a:r>
            <a:endParaRPr lang="en-US" dirty="0"/>
          </a:p>
        </p:txBody>
      </p:sp>
      <p:sp>
        <p:nvSpPr>
          <p:cNvPr id="3" name="Content Placeholder 2"/>
          <p:cNvSpPr>
            <a:spLocks noGrp="1"/>
          </p:cNvSpPr>
          <p:nvPr>
            <p:ph sz="half" idx="1"/>
          </p:nvPr>
        </p:nvSpPr>
        <p:spPr>
          <a:xfrm>
            <a:off x="838200" y="1524000"/>
            <a:ext cx="10363200" cy="4652963"/>
          </a:xfrm>
        </p:spPr>
        <p:txBody>
          <a:bodyPr>
            <a:normAutofit/>
          </a:bodyPr>
          <a:lstStyle/>
          <a:p>
            <a:r>
              <a:rPr lang="en-US" dirty="0" smtClean="0">
                <a:latin typeface="Century Gothic" panose="020B0502020202020204" pitchFamily="34" charset="0"/>
              </a:rPr>
              <a:t>All private patient rooms</a:t>
            </a:r>
          </a:p>
          <a:p>
            <a:r>
              <a:rPr lang="en-US" dirty="0" smtClean="0">
                <a:latin typeface="Century Gothic" panose="020B0502020202020204" pitchFamily="34" charset="0"/>
              </a:rPr>
              <a:t>Smart Hospital Technologies</a:t>
            </a:r>
          </a:p>
          <a:p>
            <a:r>
              <a:rPr lang="en-US" dirty="0" smtClean="0">
                <a:latin typeface="Century Gothic" panose="020B0502020202020204" pitchFamily="34" charset="0"/>
              </a:rPr>
              <a:t>Conference Rooms on the patient care floors to be used for our clinical staff (AV equipment and communication boards)</a:t>
            </a:r>
          </a:p>
          <a:p>
            <a:r>
              <a:rPr lang="en-US" dirty="0" smtClean="0">
                <a:latin typeface="Century Gothic" panose="020B0502020202020204" pitchFamily="34" charset="0"/>
              </a:rPr>
              <a:t>Interdisciplinary workrooms for staff and physicians </a:t>
            </a:r>
          </a:p>
          <a:p>
            <a:r>
              <a:rPr lang="en-US" dirty="0" smtClean="0">
                <a:latin typeface="Century Gothic" panose="020B0502020202020204" pitchFamily="34" charset="0"/>
              </a:rPr>
              <a:t>Support Functional Rooms</a:t>
            </a:r>
          </a:p>
          <a:p>
            <a:r>
              <a:rPr lang="en-US" dirty="0" smtClean="0">
                <a:latin typeface="Century Gothic" panose="020B0502020202020204" pitchFamily="34" charset="0"/>
              </a:rPr>
              <a:t>Artwork (showcasing local artists and our SF neighborhoods)</a:t>
            </a:r>
            <a:endParaRPr lang="en-US" dirty="0">
              <a:latin typeface="Century Gothic" panose="020B0502020202020204" pitchFamily="34" charset="0"/>
            </a:endParaRPr>
          </a:p>
          <a:p>
            <a:pPr lvl="1"/>
            <a:endParaRPr lang="en-US" dirty="0"/>
          </a:p>
        </p:txBody>
      </p:sp>
    </p:spTree>
    <p:extLst>
      <p:ext uri="{BB962C8B-B14F-4D97-AF65-F5344CB8AC3E}">
        <p14:creationId xmlns:p14="http://schemas.microsoft.com/office/powerpoint/2010/main" val="8358768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Patient Rooms</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90525" y="1941909"/>
            <a:ext cx="5491692" cy="4118769"/>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21930" y="1941908"/>
            <a:ext cx="5491692" cy="4118769"/>
          </a:xfrm>
        </p:spPr>
      </p:pic>
    </p:spTree>
    <p:extLst>
      <p:ext uri="{BB962C8B-B14F-4D97-AF65-F5344CB8AC3E}">
        <p14:creationId xmlns:p14="http://schemas.microsoft.com/office/powerpoint/2010/main" val="309448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298504"/>
            <a:ext cx="10982325" cy="1072691"/>
          </a:xfrm>
        </p:spPr>
        <p:txBody>
          <a:bodyPr/>
          <a:lstStyle/>
          <a:p>
            <a:pPr algn="ctr"/>
            <a:r>
              <a:rPr lang="en-US" dirty="0" smtClean="0"/>
              <a:t>Mission Bernal Campus Hospital</a:t>
            </a:r>
            <a:br>
              <a:rPr lang="en-US" dirty="0" smtClean="0"/>
            </a:br>
            <a:r>
              <a:rPr lang="en-US" dirty="0" smtClean="0"/>
              <a:t>by floor</a:t>
            </a:r>
            <a:endParaRPr lang="en-US" dirty="0"/>
          </a:p>
        </p:txBody>
      </p:sp>
      <p:pic>
        <p:nvPicPr>
          <p:cNvPr id="3" name="Picture 2"/>
          <p:cNvPicPr>
            <a:picLocks noChangeAspect="1"/>
          </p:cNvPicPr>
          <p:nvPr/>
        </p:nvPicPr>
        <p:blipFill>
          <a:blip r:embed="rId3"/>
          <a:stretch>
            <a:fillRect/>
          </a:stretch>
        </p:blipFill>
        <p:spPr>
          <a:xfrm>
            <a:off x="1137915" y="1590674"/>
            <a:ext cx="10078093" cy="5062593"/>
          </a:xfrm>
          <a:prstGeom prst="rect">
            <a:avLst/>
          </a:prstGeom>
        </p:spPr>
      </p:pic>
    </p:spTree>
    <p:extLst>
      <p:ext uri="{BB962C8B-B14F-4D97-AF65-F5344CB8AC3E}">
        <p14:creationId xmlns:p14="http://schemas.microsoft.com/office/powerpoint/2010/main" val="4069577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29923" y="925140"/>
            <a:ext cx="5577438" cy="5798198"/>
          </a:xfrm>
          <a:prstGeom prst="rect">
            <a:avLst/>
          </a:prstGeom>
        </p:spPr>
      </p:pic>
      <p:sp>
        <p:nvSpPr>
          <p:cNvPr id="2" name="Title 1"/>
          <p:cNvSpPr>
            <a:spLocks noGrp="1"/>
          </p:cNvSpPr>
          <p:nvPr>
            <p:ph type="title"/>
          </p:nvPr>
        </p:nvSpPr>
        <p:spPr>
          <a:xfrm>
            <a:off x="1527425" y="254270"/>
            <a:ext cx="9421091" cy="536346"/>
          </a:xfrm>
        </p:spPr>
        <p:txBody>
          <a:bodyPr/>
          <a:lstStyle/>
          <a:p>
            <a:pPr algn="l"/>
            <a:r>
              <a:rPr lang="en-US" dirty="0" smtClean="0"/>
              <a:t>L5 – </a:t>
            </a:r>
            <a:r>
              <a:rPr lang="en-US" dirty="0" err="1" smtClean="0"/>
              <a:t>MedSurg</a:t>
            </a:r>
            <a:r>
              <a:rPr lang="en-US" dirty="0" smtClean="0"/>
              <a:t>/Acute Care for Elderly (34)</a:t>
            </a:r>
            <a:endParaRPr lang="en-US" dirty="0"/>
          </a:p>
        </p:txBody>
      </p:sp>
      <p:sp>
        <p:nvSpPr>
          <p:cNvPr id="8" name="TextBox 7"/>
          <p:cNvSpPr txBox="1"/>
          <p:nvPr/>
        </p:nvSpPr>
        <p:spPr>
          <a:xfrm>
            <a:off x="2192657" y="1961149"/>
            <a:ext cx="1701053" cy="361189"/>
          </a:xfrm>
          <a:prstGeom prst="rect">
            <a:avLst/>
          </a:prstGeom>
          <a:noFill/>
        </p:spPr>
        <p:txBody>
          <a:bodyPr wrap="square" rtlCol="0">
            <a:spAutoFit/>
          </a:bodyPr>
          <a:lstStyle/>
          <a:p>
            <a:r>
              <a:rPr lang="en-US" sz="1747" dirty="0"/>
              <a:t>Nursing Station</a:t>
            </a:r>
          </a:p>
        </p:txBody>
      </p:sp>
      <p:sp>
        <p:nvSpPr>
          <p:cNvPr id="9" name="TextBox 8"/>
          <p:cNvSpPr txBox="1"/>
          <p:nvPr/>
        </p:nvSpPr>
        <p:spPr>
          <a:xfrm>
            <a:off x="8551197" y="3482968"/>
            <a:ext cx="1701053" cy="361189"/>
          </a:xfrm>
          <a:prstGeom prst="rect">
            <a:avLst/>
          </a:prstGeom>
          <a:noFill/>
        </p:spPr>
        <p:txBody>
          <a:bodyPr wrap="square" rtlCol="0">
            <a:spAutoFit/>
          </a:bodyPr>
          <a:lstStyle/>
          <a:p>
            <a:r>
              <a:rPr lang="en-US" sz="1747" dirty="0"/>
              <a:t>Nursing Station</a:t>
            </a:r>
          </a:p>
        </p:txBody>
      </p:sp>
      <p:sp>
        <p:nvSpPr>
          <p:cNvPr id="11" name="TextBox 10"/>
          <p:cNvSpPr txBox="1"/>
          <p:nvPr/>
        </p:nvSpPr>
        <p:spPr>
          <a:xfrm>
            <a:off x="2213162" y="2579803"/>
            <a:ext cx="1701053" cy="630044"/>
          </a:xfrm>
          <a:prstGeom prst="rect">
            <a:avLst/>
          </a:prstGeom>
          <a:noFill/>
        </p:spPr>
        <p:txBody>
          <a:bodyPr wrap="square" rtlCol="0">
            <a:spAutoFit/>
          </a:bodyPr>
          <a:lstStyle/>
          <a:p>
            <a:r>
              <a:rPr lang="en-US" sz="1747" dirty="0" err="1"/>
              <a:t>InterdisciplinaryWorkroom</a:t>
            </a:r>
            <a:endParaRPr lang="en-US" sz="1747" dirty="0"/>
          </a:p>
        </p:txBody>
      </p:sp>
      <p:sp>
        <p:nvSpPr>
          <p:cNvPr id="12" name="TextBox 11"/>
          <p:cNvSpPr txBox="1"/>
          <p:nvPr/>
        </p:nvSpPr>
        <p:spPr>
          <a:xfrm>
            <a:off x="8562361" y="3962060"/>
            <a:ext cx="1701053" cy="630044"/>
          </a:xfrm>
          <a:prstGeom prst="rect">
            <a:avLst/>
          </a:prstGeom>
          <a:noFill/>
        </p:spPr>
        <p:txBody>
          <a:bodyPr wrap="square" rtlCol="0">
            <a:spAutoFit/>
          </a:bodyPr>
          <a:lstStyle/>
          <a:p>
            <a:r>
              <a:rPr lang="en-US" sz="1747" dirty="0" err="1"/>
              <a:t>InterdisciplinaryWorkroom</a:t>
            </a:r>
            <a:endParaRPr lang="en-US" sz="1747" dirty="0"/>
          </a:p>
        </p:txBody>
      </p:sp>
      <p:sp>
        <p:nvSpPr>
          <p:cNvPr id="13" name="TextBox 12"/>
          <p:cNvSpPr txBox="1"/>
          <p:nvPr/>
        </p:nvSpPr>
        <p:spPr>
          <a:xfrm>
            <a:off x="7575176" y="1127610"/>
            <a:ext cx="1701053" cy="361189"/>
          </a:xfrm>
          <a:prstGeom prst="rect">
            <a:avLst/>
          </a:prstGeom>
          <a:noFill/>
        </p:spPr>
        <p:txBody>
          <a:bodyPr wrap="square" rtlCol="0">
            <a:spAutoFit/>
          </a:bodyPr>
          <a:lstStyle/>
          <a:p>
            <a:r>
              <a:rPr lang="en-US" sz="1747" dirty="0"/>
              <a:t>Conference</a:t>
            </a:r>
          </a:p>
        </p:txBody>
      </p:sp>
      <p:cxnSp>
        <p:nvCxnSpPr>
          <p:cNvPr id="18" name="Straight Arrow Connector 17"/>
          <p:cNvCxnSpPr/>
          <p:nvPr/>
        </p:nvCxnSpPr>
        <p:spPr>
          <a:xfrm flipH="1">
            <a:off x="7381035" y="1306844"/>
            <a:ext cx="184897" cy="0"/>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3803277" y="4071979"/>
            <a:ext cx="1368238"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a:off x="6582733" y="3707638"/>
            <a:ext cx="1937486" cy="881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1"/>
          </p:cNvCxnSpPr>
          <p:nvPr/>
        </p:nvCxnSpPr>
        <p:spPr>
          <a:xfrm flipH="1">
            <a:off x="6237971" y="4277082"/>
            <a:ext cx="2324390" cy="7050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8" idx="3"/>
          </p:cNvCxnSpPr>
          <p:nvPr/>
        </p:nvCxnSpPr>
        <p:spPr>
          <a:xfrm>
            <a:off x="3893710" y="2141744"/>
            <a:ext cx="1123061" cy="279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958562" y="2543574"/>
            <a:ext cx="1368238" cy="3351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551197" y="2952743"/>
            <a:ext cx="1701053" cy="630044"/>
          </a:xfrm>
          <a:prstGeom prst="rect">
            <a:avLst/>
          </a:prstGeom>
          <a:noFill/>
        </p:spPr>
        <p:txBody>
          <a:bodyPr wrap="square" rtlCol="0">
            <a:spAutoFit/>
          </a:bodyPr>
          <a:lstStyle/>
          <a:p>
            <a:r>
              <a:rPr lang="en-US" sz="1747" dirty="0"/>
              <a:t>On Call Room (3)</a:t>
            </a:r>
          </a:p>
        </p:txBody>
      </p:sp>
      <p:sp>
        <p:nvSpPr>
          <p:cNvPr id="24" name="TextBox 23"/>
          <p:cNvSpPr txBox="1"/>
          <p:nvPr/>
        </p:nvSpPr>
        <p:spPr>
          <a:xfrm>
            <a:off x="8582866" y="1801906"/>
            <a:ext cx="1701053" cy="361189"/>
          </a:xfrm>
          <a:prstGeom prst="rect">
            <a:avLst/>
          </a:prstGeom>
          <a:noFill/>
        </p:spPr>
        <p:txBody>
          <a:bodyPr wrap="square" rtlCol="0">
            <a:spAutoFit/>
          </a:bodyPr>
          <a:lstStyle/>
          <a:p>
            <a:r>
              <a:rPr lang="en-US" sz="1747" dirty="0"/>
              <a:t>PT Gym</a:t>
            </a:r>
          </a:p>
        </p:txBody>
      </p:sp>
      <p:sp>
        <p:nvSpPr>
          <p:cNvPr id="26" name="TextBox 25"/>
          <p:cNvSpPr txBox="1"/>
          <p:nvPr/>
        </p:nvSpPr>
        <p:spPr>
          <a:xfrm>
            <a:off x="2102224" y="3892746"/>
            <a:ext cx="1701053" cy="361189"/>
          </a:xfrm>
          <a:prstGeom prst="rect">
            <a:avLst/>
          </a:prstGeom>
          <a:noFill/>
        </p:spPr>
        <p:txBody>
          <a:bodyPr wrap="square" rtlCol="0">
            <a:spAutoFit/>
          </a:bodyPr>
          <a:lstStyle/>
          <a:p>
            <a:r>
              <a:rPr lang="en-US" sz="1747" dirty="0"/>
              <a:t>Activity Room</a:t>
            </a:r>
          </a:p>
        </p:txBody>
      </p:sp>
      <p:cxnSp>
        <p:nvCxnSpPr>
          <p:cNvPr id="34" name="Straight Arrow Connector 33"/>
          <p:cNvCxnSpPr/>
          <p:nvPr/>
        </p:nvCxnSpPr>
        <p:spPr>
          <a:xfrm flipH="1">
            <a:off x="5598157" y="3143702"/>
            <a:ext cx="2922062" cy="16703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403576" y="1984910"/>
            <a:ext cx="2179291" cy="114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553366" y="2878725"/>
            <a:ext cx="2100081" cy="587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758741" y="3240290"/>
            <a:ext cx="1340204" cy="581057"/>
          </a:xfrm>
          <a:prstGeom prst="rect">
            <a:avLst/>
          </a:prstGeom>
          <a:noFill/>
        </p:spPr>
        <p:txBody>
          <a:bodyPr wrap="square" rtlCol="0">
            <a:spAutoFit/>
          </a:bodyPr>
          <a:lstStyle/>
          <a:p>
            <a:r>
              <a:rPr lang="en-US" sz="1588" dirty="0"/>
              <a:t>Dialysis Workroom</a:t>
            </a:r>
          </a:p>
        </p:txBody>
      </p:sp>
    </p:spTree>
    <p:extLst>
      <p:ext uri="{BB962C8B-B14F-4D97-AF65-F5344CB8AC3E}">
        <p14:creationId xmlns:p14="http://schemas.microsoft.com/office/powerpoint/2010/main" val="3245695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1949" y="365125"/>
            <a:ext cx="11382375" cy="1325563"/>
          </a:xfrm>
        </p:spPr>
        <p:txBody>
          <a:bodyPr/>
          <a:lstStyle/>
          <a:p>
            <a:r>
              <a:rPr lang="en-US" sz="4400" dirty="0"/>
              <a:t>2018 Mission Bernal Campus Programs</a:t>
            </a:r>
          </a:p>
        </p:txBody>
      </p:sp>
      <p:pic>
        <p:nvPicPr>
          <p:cNvPr id="6" name="Content Placeholder 5"/>
          <p:cNvPicPr>
            <a:picLocks noGrp="1" noChangeAspect="1"/>
          </p:cNvPicPr>
          <p:nvPr>
            <p:ph idx="1"/>
          </p:nvPr>
        </p:nvPicPr>
        <p:blipFill>
          <a:blip r:embed="rId3"/>
          <a:stretch>
            <a:fillRect/>
          </a:stretch>
        </p:blipFill>
        <p:spPr>
          <a:xfrm>
            <a:off x="476250" y="1277144"/>
            <a:ext cx="5391150" cy="3352800"/>
          </a:xfrm>
          <a:prstGeom prst="rect">
            <a:avLst/>
          </a:prstGeom>
        </p:spPr>
      </p:pic>
      <p:pic>
        <p:nvPicPr>
          <p:cNvPr id="7" name="Picture 6"/>
          <p:cNvPicPr>
            <a:picLocks noChangeAspect="1"/>
          </p:cNvPicPr>
          <p:nvPr/>
        </p:nvPicPr>
        <p:blipFill>
          <a:blip r:embed="rId4"/>
          <a:stretch>
            <a:fillRect/>
          </a:stretch>
        </p:blipFill>
        <p:spPr>
          <a:xfrm>
            <a:off x="6176962" y="1509713"/>
            <a:ext cx="5095875" cy="3552825"/>
          </a:xfrm>
          <a:prstGeom prst="rect">
            <a:avLst/>
          </a:prstGeom>
        </p:spPr>
      </p:pic>
      <p:pic>
        <p:nvPicPr>
          <p:cNvPr id="8" name="Picture 7"/>
          <p:cNvPicPr>
            <a:picLocks noChangeAspect="1"/>
          </p:cNvPicPr>
          <p:nvPr/>
        </p:nvPicPr>
        <p:blipFill>
          <a:blip r:embed="rId5"/>
          <a:stretch>
            <a:fillRect/>
          </a:stretch>
        </p:blipFill>
        <p:spPr>
          <a:xfrm>
            <a:off x="1100137" y="4562475"/>
            <a:ext cx="7000875" cy="2295525"/>
          </a:xfrm>
          <a:prstGeom prst="rect">
            <a:avLst/>
          </a:prstGeom>
        </p:spPr>
      </p:pic>
    </p:spTree>
    <p:extLst>
      <p:ext uri="{BB962C8B-B14F-4D97-AF65-F5344CB8AC3E}">
        <p14:creationId xmlns:p14="http://schemas.microsoft.com/office/powerpoint/2010/main" val="39495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ist_CHH-01.jpg"/>
          <p:cNvPicPr>
            <a:picLocks noChangeAspect="1"/>
          </p:cNvPicPr>
          <p:nvPr/>
        </p:nvPicPr>
        <p:blipFill rotWithShape="1">
          <a:blip r:embed="rId3" cstate="print"/>
          <a:srcRect l="76" t="4641" r="16170" b="6594"/>
          <a:stretch/>
        </p:blipFill>
        <p:spPr bwMode="auto">
          <a:xfrm>
            <a:off x="1658471" y="100853"/>
            <a:ext cx="8875056" cy="6674218"/>
          </a:xfrm>
          <a:prstGeom prst="rect">
            <a:avLst/>
          </a:prstGeom>
          <a:noFill/>
          <a:ln>
            <a:noFill/>
          </a:ln>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538" t="9527" r="9307" b="3685"/>
          <a:stretch/>
        </p:blipFill>
        <p:spPr>
          <a:xfrm>
            <a:off x="428625" y="-483688"/>
            <a:ext cx="10038227" cy="7843300"/>
          </a:xfrm>
          <a:prstGeom prst="rect">
            <a:avLst/>
          </a:prstGeom>
        </p:spPr>
      </p:pic>
      <p:sp>
        <p:nvSpPr>
          <p:cNvPr id="5" name="Rectangle 4"/>
          <p:cNvSpPr/>
          <p:nvPr/>
        </p:nvSpPr>
        <p:spPr>
          <a:xfrm>
            <a:off x="7947212" y="5915151"/>
            <a:ext cx="4034117" cy="942849"/>
          </a:xfrm>
          <a:prstGeom prst="rect">
            <a:avLst/>
          </a:prstGeom>
          <a:solidFill>
            <a:srgbClr val="CBC1B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a:p>
        </p:txBody>
      </p:sp>
      <p:sp>
        <p:nvSpPr>
          <p:cNvPr id="12" name="Text Box 3"/>
          <p:cNvSpPr txBox="1">
            <a:spLocks noChangeArrowheads="1"/>
          </p:cNvSpPr>
          <p:nvPr/>
        </p:nvSpPr>
        <p:spPr bwMode="auto">
          <a:xfrm>
            <a:off x="7848599" y="5954124"/>
            <a:ext cx="4066053" cy="719962"/>
          </a:xfrm>
          <a:prstGeom prst="rect">
            <a:avLst/>
          </a:prstGeom>
          <a:noFill/>
          <a:ln w="9525">
            <a:noFill/>
            <a:miter lim="800000"/>
            <a:headEnd/>
            <a:tailEnd/>
          </a:ln>
        </p:spPr>
        <p:txBody>
          <a:bodyPr wrap="square" lIns="62126" tIns="31062" rIns="62126" bIns="31062">
            <a:spAutoFit/>
          </a:bodyPr>
          <a:lstStyle/>
          <a:p>
            <a:pPr algn="r" defTabSz="887708">
              <a:defRPr/>
            </a:pPr>
            <a:r>
              <a:rPr lang="en-US" sz="4271" b="1" dirty="0">
                <a:solidFill>
                  <a:srgbClr val="00AAA0"/>
                </a:solidFill>
                <a:latin typeface="Swis721 LtCn BT" panose="020B0406020202030204" pitchFamily="34" charset="0"/>
              </a:rPr>
              <a:t>Van </a:t>
            </a:r>
            <a:r>
              <a:rPr lang="en-US" sz="4271" b="1" dirty="0" smtClean="0">
                <a:solidFill>
                  <a:srgbClr val="00AAA0"/>
                </a:solidFill>
                <a:latin typeface="Swis721 LtCn BT" panose="020B0406020202030204" pitchFamily="34" charset="0"/>
              </a:rPr>
              <a:t>Ness Hospital</a:t>
            </a:r>
            <a:endParaRPr lang="en-US" sz="4271" b="1" i="1" dirty="0">
              <a:solidFill>
                <a:srgbClr val="00AAA0"/>
              </a:solidFill>
              <a:latin typeface="Swis721 LtCn BT" panose="020B0406020202030204" pitchFamily="34" charset="0"/>
            </a:endParaRPr>
          </a:p>
        </p:txBody>
      </p:sp>
    </p:spTree>
    <p:extLst>
      <p:ext uri="{BB962C8B-B14F-4D97-AF65-F5344CB8AC3E}">
        <p14:creationId xmlns:p14="http://schemas.microsoft.com/office/powerpoint/2010/main" val="343857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591" y="298503"/>
            <a:ext cx="7010816" cy="977644"/>
          </a:xfrm>
        </p:spPr>
        <p:txBody>
          <a:bodyPr/>
          <a:lstStyle/>
          <a:p>
            <a:pPr algn="ctr"/>
            <a:r>
              <a:rPr lang="en-US" sz="3177" dirty="0"/>
              <a:t>Van Ness Campus Hospital</a:t>
            </a:r>
            <a:br>
              <a:rPr lang="en-US" sz="3177" dirty="0"/>
            </a:br>
            <a:r>
              <a:rPr lang="en-US" sz="3177" dirty="0"/>
              <a:t>by floor</a:t>
            </a:r>
          </a:p>
        </p:txBody>
      </p:sp>
      <p:pic>
        <p:nvPicPr>
          <p:cNvPr id="6" name="Picture 5"/>
          <p:cNvPicPr>
            <a:picLocks noChangeAspect="1"/>
          </p:cNvPicPr>
          <p:nvPr/>
        </p:nvPicPr>
        <p:blipFill>
          <a:blip r:embed="rId2"/>
          <a:stretch>
            <a:fillRect/>
          </a:stretch>
        </p:blipFill>
        <p:spPr>
          <a:xfrm>
            <a:off x="1435915" y="1276147"/>
            <a:ext cx="9320167" cy="5544305"/>
          </a:xfrm>
          <a:prstGeom prst="rect">
            <a:avLst/>
          </a:prstGeom>
        </p:spPr>
      </p:pic>
    </p:spTree>
    <p:extLst>
      <p:ext uri="{BB962C8B-B14F-4D97-AF65-F5344CB8AC3E}">
        <p14:creationId xmlns:p14="http://schemas.microsoft.com/office/powerpoint/2010/main" val="9184846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3401" y="895900"/>
            <a:ext cx="10372724" cy="5703217"/>
          </a:xfrm>
          <a:prstGeom prst="rect">
            <a:avLst/>
          </a:prstGeom>
        </p:spPr>
      </p:pic>
      <p:sp>
        <p:nvSpPr>
          <p:cNvPr id="5" name="TextBox 4"/>
          <p:cNvSpPr txBox="1"/>
          <p:nvPr/>
        </p:nvSpPr>
        <p:spPr>
          <a:xfrm>
            <a:off x="4078941" y="268942"/>
            <a:ext cx="3697941" cy="744178"/>
          </a:xfrm>
          <a:prstGeom prst="rect">
            <a:avLst/>
          </a:prstGeom>
          <a:noFill/>
        </p:spPr>
        <p:txBody>
          <a:bodyPr wrap="square" rtlCol="0">
            <a:spAutoFit/>
          </a:bodyPr>
          <a:lstStyle/>
          <a:p>
            <a:pPr algn="ctr"/>
            <a:r>
              <a:rPr lang="en-US" sz="4236" dirty="0">
                <a:solidFill>
                  <a:srgbClr val="00AAA0"/>
                </a:solidFill>
                <a:latin typeface="Arial" panose="020B0604020202020204" pitchFamily="34" charset="0"/>
                <a:cs typeface="Arial" panose="020B0604020202020204" pitchFamily="34" charset="0"/>
              </a:rPr>
              <a:t>VNC Level </a:t>
            </a:r>
            <a:r>
              <a:rPr lang="en-US" sz="4236" dirty="0" smtClean="0">
                <a:solidFill>
                  <a:srgbClr val="00AAA0"/>
                </a:solidFill>
                <a:latin typeface="Arial" panose="020B0604020202020204" pitchFamily="34" charset="0"/>
                <a:cs typeface="Arial" panose="020B0604020202020204" pitchFamily="34" charset="0"/>
              </a:rPr>
              <a:t>9</a:t>
            </a:r>
            <a:endParaRPr lang="en-US" sz="4236" dirty="0">
              <a:solidFill>
                <a:srgbClr val="00AA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07411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00075" y="107794"/>
            <a:ext cx="10695455" cy="6642412"/>
          </a:xfrm>
          <a:prstGeom prst="rect">
            <a:avLst/>
          </a:prstGeom>
          <a:blipFill dpi="0" rotWithShape="1">
            <a:blip r:embed="rId3" cstate="print">
              <a:alphaModFix amt="50000"/>
            </a:blip>
            <a:srcRect/>
            <a:tile tx="0" ty="0" sx="100000" sy="100000" flip="none" algn="tl"/>
          </a:blipFill>
          <a:ln w="9525">
            <a:noFill/>
            <a:miter lim="800000"/>
            <a:headEnd/>
            <a:tailEnd/>
          </a:ln>
          <a:effectLst>
            <a:outerShdw blurRad="50800" dist="50800" dir="5400000" algn="ctr" rotWithShape="0">
              <a:srgbClr val="000000">
                <a:alpha val="51000"/>
              </a:srgbClr>
            </a:outerShdw>
          </a:effectLst>
        </p:spPr>
      </p:pic>
      <p:sp>
        <p:nvSpPr>
          <p:cNvPr id="4" name="Rectangle 3"/>
          <p:cNvSpPr/>
          <p:nvPr/>
        </p:nvSpPr>
        <p:spPr>
          <a:xfrm>
            <a:off x="8164046" y="5972175"/>
            <a:ext cx="3675529" cy="784973"/>
          </a:xfrm>
          <a:prstGeom prst="rect">
            <a:avLst/>
          </a:prstGeom>
          <a:solidFill>
            <a:srgbClr val="CBC1B9">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47"/>
          </a:p>
        </p:txBody>
      </p:sp>
      <p:sp>
        <p:nvSpPr>
          <p:cNvPr id="2" name="Rectangle 1"/>
          <p:cNvSpPr/>
          <p:nvPr/>
        </p:nvSpPr>
        <p:spPr>
          <a:xfrm>
            <a:off x="8343900" y="6048375"/>
            <a:ext cx="3409950" cy="707886"/>
          </a:xfrm>
          <a:prstGeom prst="rect">
            <a:avLst/>
          </a:prstGeom>
        </p:spPr>
        <p:txBody>
          <a:bodyPr wrap="square">
            <a:spAutoFit/>
          </a:bodyPr>
          <a:lstStyle/>
          <a:p>
            <a:pPr algn="ctr" defTabSz="887708">
              <a:defRPr/>
            </a:pPr>
            <a:r>
              <a:rPr lang="en-US" sz="4000" b="1" dirty="0">
                <a:solidFill>
                  <a:srgbClr val="00AAA0"/>
                </a:solidFill>
                <a:latin typeface="Swis721 LtCn BT" panose="020B0406020202030204" pitchFamily="34" charset="0"/>
              </a:rPr>
              <a:t>Van Ness </a:t>
            </a:r>
            <a:r>
              <a:rPr lang="en-US" sz="4000" b="1" dirty="0" smtClean="0">
                <a:solidFill>
                  <a:srgbClr val="00AAA0"/>
                </a:solidFill>
                <a:latin typeface="Swis721 LtCn BT" panose="020B0406020202030204" pitchFamily="34" charset="0"/>
              </a:rPr>
              <a:t>MOB</a:t>
            </a:r>
            <a:endParaRPr lang="en-US" sz="4000" b="1" i="1" dirty="0">
              <a:solidFill>
                <a:srgbClr val="00AAA0"/>
              </a:solidFill>
              <a:latin typeface="Swis721 LtCn BT" panose="020B0406020202030204" pitchFamily="34" charset="0"/>
            </a:endParaRPr>
          </a:p>
        </p:txBody>
      </p:sp>
    </p:spTree>
    <p:extLst>
      <p:ext uri="{BB962C8B-B14F-4D97-AF65-F5344CB8AC3E}">
        <p14:creationId xmlns:p14="http://schemas.microsoft.com/office/powerpoint/2010/main" val="2205630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0217" y="1097280"/>
            <a:ext cx="11141164" cy="5028885"/>
          </a:xfrm>
        </p:spPr>
        <p:txBody>
          <a:bodyPr>
            <a:normAutofit fontScale="77500" lnSpcReduction="20000"/>
          </a:bodyPr>
          <a:lstStyle/>
          <a:p>
            <a:pPr marL="0" indent="0" algn="ctr">
              <a:buNone/>
            </a:pPr>
            <a:r>
              <a:rPr lang="en-US" dirty="0">
                <a:latin typeface="Century Gothic" panose="020B0502020202020204" pitchFamily="34" charset="0"/>
              </a:rPr>
              <a:t>Today was the absolute worst day ever</a:t>
            </a:r>
            <a:br>
              <a:rPr lang="en-US" dirty="0">
                <a:latin typeface="Century Gothic" panose="020B0502020202020204" pitchFamily="34" charset="0"/>
              </a:rPr>
            </a:br>
            <a:r>
              <a:rPr lang="en-US" dirty="0">
                <a:latin typeface="Century Gothic" panose="020B0502020202020204" pitchFamily="34" charset="0"/>
              </a:rPr>
              <a:t>And don't try to convince me that</a:t>
            </a:r>
            <a:br>
              <a:rPr lang="en-US" dirty="0">
                <a:latin typeface="Century Gothic" panose="020B0502020202020204" pitchFamily="34" charset="0"/>
              </a:rPr>
            </a:br>
            <a:r>
              <a:rPr lang="en-US" dirty="0">
                <a:latin typeface="Century Gothic" panose="020B0502020202020204" pitchFamily="34" charset="0"/>
              </a:rPr>
              <a:t>There's something good in every day</a:t>
            </a:r>
            <a:br>
              <a:rPr lang="en-US" dirty="0">
                <a:latin typeface="Century Gothic" panose="020B0502020202020204" pitchFamily="34" charset="0"/>
              </a:rPr>
            </a:br>
            <a:r>
              <a:rPr lang="en-US" dirty="0">
                <a:latin typeface="Century Gothic" panose="020B0502020202020204" pitchFamily="34" charset="0"/>
              </a:rPr>
              <a:t>Because, when you take a closer look,</a:t>
            </a:r>
            <a:br>
              <a:rPr lang="en-US" dirty="0">
                <a:latin typeface="Century Gothic" panose="020B0502020202020204" pitchFamily="34" charset="0"/>
              </a:rPr>
            </a:br>
            <a:r>
              <a:rPr lang="en-US" dirty="0">
                <a:latin typeface="Century Gothic" panose="020B0502020202020204" pitchFamily="34" charset="0"/>
              </a:rPr>
              <a:t>This world is a pretty evil place.</a:t>
            </a:r>
            <a:br>
              <a:rPr lang="en-US" dirty="0">
                <a:latin typeface="Century Gothic" panose="020B0502020202020204" pitchFamily="34" charset="0"/>
              </a:rPr>
            </a:br>
            <a:r>
              <a:rPr lang="en-US" dirty="0">
                <a:latin typeface="Century Gothic" panose="020B0502020202020204" pitchFamily="34" charset="0"/>
              </a:rPr>
              <a:t>Even if</a:t>
            </a:r>
            <a:br>
              <a:rPr lang="en-US" dirty="0">
                <a:latin typeface="Century Gothic" panose="020B0502020202020204" pitchFamily="34" charset="0"/>
              </a:rPr>
            </a:br>
            <a:r>
              <a:rPr lang="en-US" dirty="0">
                <a:latin typeface="Century Gothic" panose="020B0502020202020204" pitchFamily="34" charset="0"/>
              </a:rPr>
              <a:t>Some goodness does shine through once in a while</a:t>
            </a:r>
            <a:br>
              <a:rPr lang="en-US" dirty="0">
                <a:latin typeface="Century Gothic" panose="020B0502020202020204" pitchFamily="34" charset="0"/>
              </a:rPr>
            </a:br>
            <a:r>
              <a:rPr lang="en-US" dirty="0">
                <a:latin typeface="Century Gothic" panose="020B0502020202020204" pitchFamily="34" charset="0"/>
              </a:rPr>
              <a:t>Satisfaction and happiness don't last.</a:t>
            </a:r>
            <a:br>
              <a:rPr lang="en-US" dirty="0">
                <a:latin typeface="Century Gothic" panose="020B0502020202020204" pitchFamily="34" charset="0"/>
              </a:rPr>
            </a:br>
            <a:r>
              <a:rPr lang="en-US" dirty="0">
                <a:latin typeface="Century Gothic" panose="020B0502020202020204" pitchFamily="34" charset="0"/>
              </a:rPr>
              <a:t>And it's not true that</a:t>
            </a:r>
            <a:br>
              <a:rPr lang="en-US" dirty="0">
                <a:latin typeface="Century Gothic" panose="020B0502020202020204" pitchFamily="34" charset="0"/>
              </a:rPr>
            </a:br>
            <a:r>
              <a:rPr lang="en-US" dirty="0">
                <a:latin typeface="Century Gothic" panose="020B0502020202020204" pitchFamily="34" charset="0"/>
              </a:rPr>
              <a:t>It's all in the mind and heart</a:t>
            </a:r>
            <a:br>
              <a:rPr lang="en-US" dirty="0">
                <a:latin typeface="Century Gothic" panose="020B0502020202020204" pitchFamily="34" charset="0"/>
              </a:rPr>
            </a:br>
            <a:r>
              <a:rPr lang="en-US" dirty="0">
                <a:latin typeface="Century Gothic" panose="020B0502020202020204" pitchFamily="34" charset="0"/>
              </a:rPr>
              <a:t>Because</a:t>
            </a:r>
            <a:br>
              <a:rPr lang="en-US" dirty="0">
                <a:latin typeface="Century Gothic" panose="020B0502020202020204" pitchFamily="34" charset="0"/>
              </a:rPr>
            </a:br>
            <a:r>
              <a:rPr lang="en-US" dirty="0">
                <a:latin typeface="Century Gothic" panose="020B0502020202020204" pitchFamily="34" charset="0"/>
              </a:rPr>
              <a:t>True happiness can be attained</a:t>
            </a:r>
            <a:br>
              <a:rPr lang="en-US" dirty="0">
                <a:latin typeface="Century Gothic" panose="020B0502020202020204" pitchFamily="34" charset="0"/>
              </a:rPr>
            </a:br>
            <a:r>
              <a:rPr lang="en-US" dirty="0">
                <a:latin typeface="Century Gothic" panose="020B0502020202020204" pitchFamily="34" charset="0"/>
              </a:rPr>
              <a:t>Only if one's surroundings are good</a:t>
            </a:r>
            <a:br>
              <a:rPr lang="en-US" dirty="0">
                <a:latin typeface="Century Gothic" panose="020B0502020202020204" pitchFamily="34" charset="0"/>
              </a:rPr>
            </a:br>
            <a:r>
              <a:rPr lang="en-US" dirty="0">
                <a:latin typeface="Century Gothic" panose="020B0502020202020204" pitchFamily="34" charset="0"/>
              </a:rPr>
              <a:t>It's not true that good exists</a:t>
            </a:r>
            <a:br>
              <a:rPr lang="en-US" dirty="0">
                <a:latin typeface="Century Gothic" panose="020B0502020202020204" pitchFamily="34" charset="0"/>
              </a:rPr>
            </a:br>
            <a:r>
              <a:rPr lang="en-US" dirty="0">
                <a:latin typeface="Century Gothic" panose="020B0502020202020204" pitchFamily="34" charset="0"/>
              </a:rPr>
              <a:t>I'm sure you can agree that</a:t>
            </a:r>
            <a:br>
              <a:rPr lang="en-US" dirty="0">
                <a:latin typeface="Century Gothic" panose="020B0502020202020204" pitchFamily="34" charset="0"/>
              </a:rPr>
            </a:br>
            <a:r>
              <a:rPr lang="en-US" dirty="0">
                <a:latin typeface="Century Gothic" panose="020B0502020202020204" pitchFamily="34" charset="0"/>
              </a:rPr>
              <a:t>The reality</a:t>
            </a:r>
            <a:br>
              <a:rPr lang="en-US" dirty="0">
                <a:latin typeface="Century Gothic" panose="020B0502020202020204" pitchFamily="34" charset="0"/>
              </a:rPr>
            </a:br>
            <a:r>
              <a:rPr lang="en-US" dirty="0">
                <a:latin typeface="Century Gothic" panose="020B0502020202020204" pitchFamily="34" charset="0"/>
              </a:rPr>
              <a:t>Creates</a:t>
            </a:r>
            <a:br>
              <a:rPr lang="en-US" dirty="0">
                <a:latin typeface="Century Gothic" panose="020B0502020202020204" pitchFamily="34" charset="0"/>
              </a:rPr>
            </a:br>
            <a:r>
              <a:rPr lang="en-US" dirty="0">
                <a:latin typeface="Century Gothic" panose="020B0502020202020204" pitchFamily="34" charset="0"/>
              </a:rPr>
              <a:t>My attitude</a:t>
            </a:r>
            <a:br>
              <a:rPr lang="en-US" dirty="0">
                <a:latin typeface="Century Gothic" panose="020B0502020202020204" pitchFamily="34" charset="0"/>
              </a:rPr>
            </a:br>
            <a:r>
              <a:rPr lang="en-US" dirty="0">
                <a:latin typeface="Century Gothic" panose="020B0502020202020204" pitchFamily="34" charset="0"/>
              </a:rPr>
              <a:t>It's all beyond my control</a:t>
            </a:r>
            <a:br>
              <a:rPr lang="en-US" dirty="0">
                <a:latin typeface="Century Gothic" panose="020B0502020202020204" pitchFamily="34" charset="0"/>
              </a:rPr>
            </a:br>
            <a:r>
              <a:rPr lang="en-US" dirty="0">
                <a:latin typeface="Century Gothic" panose="020B0502020202020204" pitchFamily="34" charset="0"/>
              </a:rPr>
              <a:t>And you'll never in a million years hear me say </a:t>
            </a:r>
            <a:br>
              <a:rPr lang="en-US" dirty="0">
                <a:latin typeface="Century Gothic" panose="020B0502020202020204" pitchFamily="34" charset="0"/>
              </a:rPr>
            </a:br>
            <a:r>
              <a:rPr lang="en-US" dirty="0">
                <a:latin typeface="Century Gothic" panose="020B0502020202020204" pitchFamily="34" charset="0"/>
              </a:rPr>
              <a:t>Today was a very good day</a:t>
            </a:r>
          </a:p>
        </p:txBody>
      </p:sp>
      <p:sp>
        <p:nvSpPr>
          <p:cNvPr id="3" name="Slide Number Placeholder 2"/>
          <p:cNvSpPr>
            <a:spLocks noGrp="1"/>
          </p:cNvSpPr>
          <p:nvPr>
            <p:ph type="sldNum" sz="quarter" idx="12"/>
          </p:nvPr>
        </p:nvSpPr>
        <p:spPr/>
        <p:txBody>
          <a:bodyPr/>
          <a:lstStyle/>
          <a:p>
            <a:fld id="{BA9B540C-44DA-4F69-89C9-7C84606640D3}" type="slidenum">
              <a:rPr lang="en-US" smtClean="0"/>
              <a:pPr/>
              <a:t>2</a:t>
            </a:fld>
            <a:endParaRPr lang="en-US" dirty="0"/>
          </a:p>
        </p:txBody>
      </p:sp>
      <p:sp>
        <p:nvSpPr>
          <p:cNvPr id="4" name="Title 3"/>
          <p:cNvSpPr>
            <a:spLocks noGrp="1"/>
          </p:cNvSpPr>
          <p:nvPr>
            <p:ph type="title"/>
          </p:nvPr>
        </p:nvSpPr>
        <p:spPr/>
        <p:txBody>
          <a:bodyPr/>
          <a:lstStyle/>
          <a:p>
            <a:r>
              <a:rPr lang="en-US" dirty="0" smtClean="0"/>
              <a:t>A Poem</a:t>
            </a:r>
            <a:endParaRPr lang="en-US" dirty="0"/>
          </a:p>
        </p:txBody>
      </p:sp>
    </p:spTree>
    <p:extLst>
      <p:ext uri="{BB962C8B-B14F-4D97-AF65-F5344CB8AC3E}">
        <p14:creationId xmlns:p14="http://schemas.microsoft.com/office/powerpoint/2010/main" val="27917698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0591" y="298504"/>
            <a:ext cx="7010816" cy="1072691"/>
          </a:xfrm>
        </p:spPr>
        <p:txBody>
          <a:bodyPr/>
          <a:lstStyle/>
          <a:p>
            <a:pPr algn="ctr"/>
            <a:r>
              <a:rPr lang="en-US" dirty="0" smtClean="0"/>
              <a:t>Van Ness MOB</a:t>
            </a:r>
            <a:br>
              <a:rPr lang="en-US" dirty="0" smtClean="0"/>
            </a:br>
            <a:r>
              <a:rPr lang="en-US" dirty="0" smtClean="0"/>
              <a:t>by floor</a:t>
            </a:r>
            <a:endParaRPr lang="en-US" dirty="0"/>
          </a:p>
        </p:txBody>
      </p:sp>
      <p:pic>
        <p:nvPicPr>
          <p:cNvPr id="7" name="Picture 6"/>
          <p:cNvPicPr>
            <a:picLocks noChangeAspect="1"/>
          </p:cNvPicPr>
          <p:nvPr/>
        </p:nvPicPr>
        <p:blipFill>
          <a:blip r:embed="rId2"/>
          <a:stretch>
            <a:fillRect/>
          </a:stretch>
        </p:blipFill>
        <p:spPr>
          <a:xfrm>
            <a:off x="1103219" y="1603002"/>
            <a:ext cx="9679798" cy="5102598"/>
          </a:xfrm>
          <a:prstGeom prst="rect">
            <a:avLst/>
          </a:prstGeom>
        </p:spPr>
      </p:pic>
    </p:spTree>
    <p:extLst>
      <p:ext uri="{BB962C8B-B14F-4D97-AF65-F5344CB8AC3E}">
        <p14:creationId xmlns:p14="http://schemas.microsoft.com/office/powerpoint/2010/main" val="14458316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102"/>
            <a:ext cx="10515600" cy="1325563"/>
          </a:xfrm>
        </p:spPr>
        <p:txBody>
          <a:bodyPr/>
          <a:lstStyle/>
          <a:p>
            <a:r>
              <a:rPr lang="en-US" dirty="0" smtClean="0"/>
              <a:t>CPMC 2020 – </a:t>
            </a:r>
            <a:br>
              <a:rPr lang="en-US" dirty="0" smtClean="0"/>
            </a:br>
            <a:r>
              <a:rPr lang="en-US" dirty="0"/>
              <a:t> </a:t>
            </a:r>
            <a:r>
              <a:rPr lang="en-US" dirty="0" smtClean="0"/>
              <a:t>  City-wide Healthcare Delivery</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64" t="8512" r="1897" b="10977"/>
          <a:stretch/>
        </p:blipFill>
        <p:spPr>
          <a:xfrm>
            <a:off x="1816654" y="1488065"/>
            <a:ext cx="8007642" cy="5181894"/>
          </a:xfrm>
          <a:prstGeom prst="rect">
            <a:avLst/>
          </a:prstGeom>
        </p:spPr>
      </p:pic>
      <p:sp>
        <p:nvSpPr>
          <p:cNvPr id="5" name="Rectangle 4"/>
          <p:cNvSpPr/>
          <p:nvPr/>
        </p:nvSpPr>
        <p:spPr>
          <a:xfrm>
            <a:off x="4354569" y="2377559"/>
            <a:ext cx="1596911" cy="369332"/>
          </a:xfrm>
          <a:prstGeom prst="rect">
            <a:avLst/>
          </a:prstGeom>
        </p:spPr>
        <p:txBody>
          <a:bodyPr wrap="none">
            <a:spAutoFit/>
          </a:bodyPr>
          <a:lstStyle/>
          <a:p>
            <a:pPr algn="ctr"/>
            <a:r>
              <a:rPr lang="en-US" b="1" dirty="0">
                <a:latin typeface="Swis721 LtCn BT" panose="020B0406020202030204" pitchFamily="34" charset="0"/>
              </a:rPr>
              <a:t>Pacific Campus</a:t>
            </a:r>
            <a:endParaRPr lang="en-US" sz="1600" b="1" dirty="0">
              <a:latin typeface="Swis721 LtCn BT" panose="020B0406020202030204" pitchFamily="34" charset="0"/>
            </a:endParaRPr>
          </a:p>
        </p:txBody>
      </p:sp>
      <p:sp>
        <p:nvSpPr>
          <p:cNvPr id="6" name="Rectangle 5"/>
          <p:cNvSpPr/>
          <p:nvPr/>
        </p:nvSpPr>
        <p:spPr>
          <a:xfrm>
            <a:off x="5343635" y="2721174"/>
            <a:ext cx="1828578" cy="369332"/>
          </a:xfrm>
          <a:prstGeom prst="rect">
            <a:avLst/>
          </a:prstGeom>
        </p:spPr>
        <p:txBody>
          <a:bodyPr wrap="none">
            <a:spAutoFit/>
          </a:bodyPr>
          <a:lstStyle/>
          <a:p>
            <a:pPr algn="ctr"/>
            <a:r>
              <a:rPr lang="en-US" b="1" dirty="0">
                <a:latin typeface="Swis721 LtCn BT" panose="020B0406020202030204" pitchFamily="34" charset="0"/>
              </a:rPr>
              <a:t>Van Ness </a:t>
            </a:r>
            <a:r>
              <a:rPr lang="en-US" b="1" dirty="0" smtClean="0">
                <a:latin typeface="Swis721 LtCn BT" panose="020B0406020202030204" pitchFamily="34" charset="0"/>
              </a:rPr>
              <a:t>Campus</a:t>
            </a:r>
            <a:endParaRPr lang="en-US" sz="1400" b="1" dirty="0">
              <a:latin typeface="Swis721 LtCn BT" panose="020B0406020202030204" pitchFamily="34" charset="0"/>
            </a:endParaRPr>
          </a:p>
        </p:txBody>
      </p:sp>
      <p:sp>
        <p:nvSpPr>
          <p:cNvPr id="7" name="Rectangle 6"/>
          <p:cNvSpPr/>
          <p:nvPr/>
        </p:nvSpPr>
        <p:spPr>
          <a:xfrm>
            <a:off x="4223564" y="3894346"/>
            <a:ext cx="1596911" cy="369332"/>
          </a:xfrm>
          <a:prstGeom prst="rect">
            <a:avLst/>
          </a:prstGeom>
        </p:spPr>
        <p:txBody>
          <a:bodyPr wrap="none">
            <a:spAutoFit/>
          </a:bodyPr>
          <a:lstStyle/>
          <a:p>
            <a:pPr algn="ctr"/>
            <a:r>
              <a:rPr lang="en-US" b="1" dirty="0">
                <a:latin typeface="Swis721 LtCn BT" panose="020B0406020202030204" pitchFamily="34" charset="0"/>
              </a:rPr>
              <a:t>Davies Campus</a:t>
            </a:r>
            <a:endParaRPr lang="en-US" sz="1600" b="1" dirty="0">
              <a:latin typeface="Swis721 LtCn BT" panose="020B0406020202030204" pitchFamily="34" charset="0"/>
            </a:endParaRPr>
          </a:p>
        </p:txBody>
      </p:sp>
      <p:sp>
        <p:nvSpPr>
          <p:cNvPr id="9" name="Rectangle 8"/>
          <p:cNvSpPr/>
          <p:nvPr/>
        </p:nvSpPr>
        <p:spPr>
          <a:xfrm>
            <a:off x="5022020" y="5287039"/>
            <a:ext cx="2332690" cy="369332"/>
          </a:xfrm>
          <a:prstGeom prst="rect">
            <a:avLst/>
          </a:prstGeom>
        </p:spPr>
        <p:txBody>
          <a:bodyPr wrap="none">
            <a:spAutoFit/>
          </a:bodyPr>
          <a:lstStyle/>
          <a:p>
            <a:pPr algn="ctr"/>
            <a:r>
              <a:rPr lang="en-US" b="1" dirty="0">
                <a:latin typeface="Swis721 LtCn BT" panose="020B0406020202030204" pitchFamily="34" charset="0"/>
              </a:rPr>
              <a:t>Mission Bernal Campus</a:t>
            </a:r>
            <a:endParaRPr lang="en-US" sz="1600" b="1" dirty="0">
              <a:latin typeface="Swis721 LtCn BT" panose="020B0406020202030204" pitchFamily="34" charset="0"/>
            </a:endParaRPr>
          </a:p>
        </p:txBody>
      </p:sp>
    </p:spTree>
    <p:extLst>
      <p:ext uri="{BB962C8B-B14F-4D97-AF65-F5344CB8AC3E}">
        <p14:creationId xmlns:p14="http://schemas.microsoft.com/office/powerpoint/2010/main" val="1433907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967" y="111169"/>
            <a:ext cx="11223958" cy="842851"/>
          </a:xfrm>
        </p:spPr>
        <p:txBody>
          <a:bodyPr/>
          <a:lstStyle/>
          <a:p>
            <a:r>
              <a:rPr lang="en-US" sz="4000" dirty="0" smtClean="0"/>
              <a:t>2019 California Campus Program Relocations</a:t>
            </a:r>
            <a:endParaRPr lang="en-US" sz="4000" dirty="0"/>
          </a:p>
        </p:txBody>
      </p:sp>
      <p:grpSp>
        <p:nvGrpSpPr>
          <p:cNvPr id="51" name="Group 50"/>
          <p:cNvGrpSpPr/>
          <p:nvPr/>
        </p:nvGrpSpPr>
        <p:grpSpPr>
          <a:xfrm>
            <a:off x="5083452" y="1457388"/>
            <a:ext cx="2194560" cy="557784"/>
            <a:chOff x="1441" y="4250"/>
            <a:chExt cx="2949810" cy="736781"/>
          </a:xfrm>
        </p:grpSpPr>
        <p:sp>
          <p:nvSpPr>
            <p:cNvPr id="52" name="Rounded Rectangle 51"/>
            <p:cNvSpPr/>
            <p:nvPr/>
          </p:nvSpPr>
          <p:spPr>
            <a:xfrm>
              <a:off x="1441" y="4250"/>
              <a:ext cx="2949810" cy="73678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23021" y="25830"/>
              <a:ext cx="2906650" cy="693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Risk Management</a:t>
              </a:r>
              <a:endParaRPr lang="en-US" dirty="0"/>
            </a:p>
          </p:txBody>
        </p:sp>
      </p:grpSp>
      <p:grpSp>
        <p:nvGrpSpPr>
          <p:cNvPr id="54" name="Group 53"/>
          <p:cNvGrpSpPr/>
          <p:nvPr/>
        </p:nvGrpSpPr>
        <p:grpSpPr>
          <a:xfrm>
            <a:off x="504967" y="1457388"/>
            <a:ext cx="2194560" cy="557784"/>
            <a:chOff x="1441" y="1513"/>
            <a:chExt cx="2949810" cy="861089"/>
          </a:xfrm>
        </p:grpSpPr>
        <p:sp>
          <p:nvSpPr>
            <p:cNvPr id="55" name="Rounded Rectangle 54"/>
            <p:cNvSpPr/>
            <p:nvPr/>
          </p:nvSpPr>
          <p:spPr>
            <a:xfrm>
              <a:off x="1441" y="1513"/>
              <a:ext cx="2949810" cy="861089"/>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26661" y="26734"/>
              <a:ext cx="2899370" cy="810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Breast Health Center</a:t>
              </a:r>
              <a:endParaRPr lang="en-US" dirty="0"/>
            </a:p>
          </p:txBody>
        </p:sp>
      </p:grpSp>
      <p:grpSp>
        <p:nvGrpSpPr>
          <p:cNvPr id="63" name="Group 62"/>
          <p:cNvGrpSpPr/>
          <p:nvPr/>
        </p:nvGrpSpPr>
        <p:grpSpPr>
          <a:xfrm>
            <a:off x="504967" y="2066605"/>
            <a:ext cx="2194560" cy="557784"/>
            <a:chOff x="1441" y="1412"/>
            <a:chExt cx="2949810" cy="714900"/>
          </a:xfrm>
        </p:grpSpPr>
        <p:sp>
          <p:nvSpPr>
            <p:cNvPr id="64" name="Rounded Rectangle 63"/>
            <p:cNvSpPr/>
            <p:nvPr/>
          </p:nvSpPr>
          <p:spPr>
            <a:xfrm>
              <a:off x="1441" y="1412"/>
              <a:ext cx="2949810" cy="714900"/>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22380" y="22351"/>
              <a:ext cx="2907932" cy="67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Diabetes</a:t>
              </a:r>
              <a:endParaRPr lang="en-US" sz="1800" kern="1200" dirty="0"/>
            </a:p>
          </p:txBody>
        </p:sp>
      </p:grpSp>
      <p:grpSp>
        <p:nvGrpSpPr>
          <p:cNvPr id="16" name="Group 15"/>
          <p:cNvGrpSpPr/>
          <p:nvPr/>
        </p:nvGrpSpPr>
        <p:grpSpPr>
          <a:xfrm>
            <a:off x="504967" y="3702128"/>
            <a:ext cx="2194560" cy="557784"/>
            <a:chOff x="3036257" y="1514"/>
            <a:chExt cx="2597876" cy="559384"/>
          </a:xfrm>
        </p:grpSpPr>
        <p:sp>
          <p:nvSpPr>
            <p:cNvPr id="17" name="Rounded Rectangle 16"/>
            <p:cNvSpPr/>
            <p:nvPr/>
          </p:nvSpPr>
          <p:spPr>
            <a:xfrm>
              <a:off x="3036257" y="1514"/>
              <a:ext cx="2597876" cy="559384"/>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GME / FHC (SPMF)</a:t>
              </a:r>
              <a:endParaRPr lang="en-US" sz="1800" kern="1200" dirty="0"/>
            </a:p>
          </p:txBody>
        </p:sp>
      </p:grpSp>
      <p:grpSp>
        <p:nvGrpSpPr>
          <p:cNvPr id="30" name="Group 29"/>
          <p:cNvGrpSpPr/>
          <p:nvPr/>
        </p:nvGrpSpPr>
        <p:grpSpPr>
          <a:xfrm>
            <a:off x="504967" y="3107341"/>
            <a:ext cx="2194560" cy="557784"/>
            <a:chOff x="3036257" y="1514"/>
            <a:chExt cx="2597876" cy="559384"/>
          </a:xfrm>
        </p:grpSpPr>
        <p:sp>
          <p:nvSpPr>
            <p:cNvPr id="31" name="Rounded Rectangle 30"/>
            <p:cNvSpPr/>
            <p:nvPr/>
          </p:nvSpPr>
          <p:spPr>
            <a:xfrm>
              <a:off x="3036257" y="1514"/>
              <a:ext cx="2597876" cy="559384"/>
            </a:xfrm>
            <a:prstGeom prst="roundRect">
              <a:avLst>
                <a:gd name="adj" fmla="val 10000"/>
              </a:avLst>
            </a:prstGeom>
            <a:solidFill>
              <a:srgbClr val="70AD4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2"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Breast Care Clinic (SPMF)</a:t>
              </a:r>
              <a:endParaRPr lang="en-US" sz="1800" kern="1200" dirty="0"/>
            </a:p>
          </p:txBody>
        </p:sp>
      </p:grpSp>
      <p:grpSp>
        <p:nvGrpSpPr>
          <p:cNvPr id="60" name="Group 59"/>
          <p:cNvGrpSpPr/>
          <p:nvPr/>
        </p:nvGrpSpPr>
        <p:grpSpPr>
          <a:xfrm>
            <a:off x="7376147" y="2066605"/>
            <a:ext cx="2194560" cy="557784"/>
            <a:chOff x="1441" y="1751"/>
            <a:chExt cx="2949810" cy="870861"/>
          </a:xfrm>
        </p:grpSpPr>
        <p:sp>
          <p:nvSpPr>
            <p:cNvPr id="61" name="Rounded Rectangle 60"/>
            <p:cNvSpPr/>
            <p:nvPr/>
          </p:nvSpPr>
          <p:spPr>
            <a:xfrm>
              <a:off x="1441" y="1751"/>
              <a:ext cx="2949810" cy="87086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26948" y="27258"/>
              <a:ext cx="2898796" cy="81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Pelvic Medicine</a:t>
              </a:r>
              <a:endParaRPr lang="en-US" sz="1800" kern="1200" dirty="0"/>
            </a:p>
          </p:txBody>
        </p:sp>
      </p:grpSp>
      <p:grpSp>
        <p:nvGrpSpPr>
          <p:cNvPr id="75" name="Group 74"/>
          <p:cNvGrpSpPr/>
          <p:nvPr/>
        </p:nvGrpSpPr>
        <p:grpSpPr>
          <a:xfrm>
            <a:off x="2924312" y="4733137"/>
            <a:ext cx="2194560" cy="557784"/>
            <a:chOff x="3036257" y="1514"/>
            <a:chExt cx="2597876" cy="559384"/>
          </a:xfrm>
        </p:grpSpPr>
        <p:sp>
          <p:nvSpPr>
            <p:cNvPr id="76" name="Rounded Rectangle 75"/>
            <p:cNvSpPr/>
            <p:nvPr/>
          </p:nvSpPr>
          <p:spPr>
            <a:xfrm>
              <a:off x="3036257" y="1514"/>
              <a:ext cx="2597876" cy="559384"/>
            </a:xfrm>
            <a:prstGeom prst="roundRect">
              <a:avLst>
                <a:gd name="adj" fmla="val 10000"/>
              </a:avLst>
            </a:prstGeom>
            <a:solidFill>
              <a:srgbClr val="00AAA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7"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Cancer Info Service</a:t>
              </a:r>
              <a:endParaRPr lang="en-US" dirty="0"/>
            </a:p>
          </p:txBody>
        </p:sp>
      </p:grpSp>
      <p:grpSp>
        <p:nvGrpSpPr>
          <p:cNvPr id="84" name="Group 83"/>
          <p:cNvGrpSpPr/>
          <p:nvPr/>
        </p:nvGrpSpPr>
        <p:grpSpPr>
          <a:xfrm>
            <a:off x="2924312" y="5327924"/>
            <a:ext cx="2194560" cy="557784"/>
            <a:chOff x="3036257" y="1514"/>
            <a:chExt cx="2597876" cy="559384"/>
          </a:xfrm>
        </p:grpSpPr>
        <p:sp>
          <p:nvSpPr>
            <p:cNvPr id="85" name="Rounded Rectangle 84"/>
            <p:cNvSpPr/>
            <p:nvPr/>
          </p:nvSpPr>
          <p:spPr>
            <a:xfrm>
              <a:off x="3036257" y="1514"/>
              <a:ext cx="2597876" cy="559384"/>
            </a:xfrm>
            <a:prstGeom prst="roundRect">
              <a:avLst>
                <a:gd name="adj" fmla="val 10000"/>
              </a:avLst>
            </a:prstGeom>
            <a:solidFill>
              <a:srgbClr val="00AAA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6"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HIM</a:t>
              </a:r>
              <a:endParaRPr lang="en-US" dirty="0"/>
            </a:p>
          </p:txBody>
        </p:sp>
      </p:grpSp>
      <p:grpSp>
        <p:nvGrpSpPr>
          <p:cNvPr id="42" name="Group 41"/>
          <p:cNvGrpSpPr/>
          <p:nvPr/>
        </p:nvGrpSpPr>
        <p:grpSpPr>
          <a:xfrm>
            <a:off x="2801673" y="1457388"/>
            <a:ext cx="2194560" cy="557784"/>
            <a:chOff x="3036257" y="1514"/>
            <a:chExt cx="2597876" cy="559384"/>
          </a:xfrm>
        </p:grpSpPr>
        <p:sp>
          <p:nvSpPr>
            <p:cNvPr id="43" name="Rounded Rectangle 42"/>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Infection Control</a:t>
              </a:r>
              <a:endParaRPr lang="en-US" dirty="0"/>
            </a:p>
          </p:txBody>
        </p:sp>
      </p:grpSp>
      <p:grpSp>
        <p:nvGrpSpPr>
          <p:cNvPr id="78" name="Group 77"/>
          <p:cNvGrpSpPr/>
          <p:nvPr/>
        </p:nvGrpSpPr>
        <p:grpSpPr>
          <a:xfrm>
            <a:off x="2801673" y="2066605"/>
            <a:ext cx="2194560" cy="557784"/>
            <a:chOff x="3036257" y="1514"/>
            <a:chExt cx="2597876" cy="559384"/>
          </a:xfrm>
        </p:grpSpPr>
        <p:sp>
          <p:nvSpPr>
            <p:cNvPr id="79" name="Rounded Rectangle 78"/>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0"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Medical Staff Services</a:t>
              </a:r>
              <a:endParaRPr lang="en-US" sz="1800" kern="1200" dirty="0"/>
            </a:p>
          </p:txBody>
        </p:sp>
      </p:grpSp>
      <p:grpSp>
        <p:nvGrpSpPr>
          <p:cNvPr id="87" name="Group 86"/>
          <p:cNvGrpSpPr/>
          <p:nvPr/>
        </p:nvGrpSpPr>
        <p:grpSpPr>
          <a:xfrm>
            <a:off x="5083452" y="2066605"/>
            <a:ext cx="2194560" cy="557784"/>
            <a:chOff x="3036257" y="1514"/>
            <a:chExt cx="2597876" cy="559384"/>
          </a:xfrm>
        </p:grpSpPr>
        <p:sp>
          <p:nvSpPr>
            <p:cNvPr id="88" name="Rounded Rectangle 87"/>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9"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Women’s Health Resource Center</a:t>
              </a:r>
              <a:endParaRPr lang="en-US" dirty="0"/>
            </a:p>
          </p:txBody>
        </p:sp>
      </p:grpSp>
      <p:sp>
        <p:nvSpPr>
          <p:cNvPr id="5" name="1912"/>
          <p:cNvSpPr txBox="1"/>
          <p:nvPr/>
        </p:nvSpPr>
        <p:spPr>
          <a:xfrm>
            <a:off x="513831" y="954020"/>
            <a:ext cx="6748126" cy="461665"/>
          </a:xfrm>
          <a:prstGeom prst="rect">
            <a:avLst/>
          </a:prstGeom>
          <a:noFill/>
        </p:spPr>
        <p:txBody>
          <a:bodyPr wrap="square" rtlCol="0">
            <a:spAutoFit/>
          </a:bodyPr>
          <a:lstStyle/>
          <a:p>
            <a:r>
              <a:rPr lang="en-US" sz="2400" b="1" dirty="0" smtClean="0">
                <a:solidFill>
                  <a:schemeClr val="tx1">
                    <a:lumMod val="65000"/>
                    <a:lumOff val="35000"/>
                  </a:schemeClr>
                </a:solidFill>
              </a:rPr>
              <a:t>PAC Campus </a:t>
            </a:r>
            <a:r>
              <a:rPr lang="en-US" sz="1400" dirty="0" smtClean="0">
                <a:solidFill>
                  <a:schemeClr val="tx1">
                    <a:lumMod val="65000"/>
                    <a:lumOff val="35000"/>
                  </a:schemeClr>
                </a:solidFill>
              </a:rPr>
              <a:t>(renovated space Stanford and Buchanan)</a:t>
            </a:r>
            <a:endParaRPr lang="en-US" sz="1400" dirty="0">
              <a:solidFill>
                <a:schemeClr val="tx1">
                  <a:lumMod val="65000"/>
                  <a:lumOff val="35000"/>
                </a:schemeClr>
              </a:solidFill>
            </a:endParaRPr>
          </a:p>
        </p:txBody>
      </p:sp>
      <p:sp>
        <p:nvSpPr>
          <p:cNvPr id="92" name="Mont"/>
          <p:cNvSpPr txBox="1"/>
          <p:nvPr/>
        </p:nvSpPr>
        <p:spPr>
          <a:xfrm>
            <a:off x="513831" y="2648499"/>
            <a:ext cx="2101243" cy="461665"/>
          </a:xfrm>
          <a:prstGeom prst="rect">
            <a:avLst/>
          </a:prstGeom>
          <a:noFill/>
        </p:spPr>
        <p:txBody>
          <a:bodyPr wrap="square" rtlCol="0">
            <a:spAutoFit/>
          </a:bodyPr>
          <a:lstStyle/>
          <a:p>
            <a:r>
              <a:rPr lang="en-US" sz="2400" b="1" dirty="0" smtClean="0">
                <a:solidFill>
                  <a:schemeClr val="tx1">
                    <a:lumMod val="65000"/>
                    <a:lumOff val="35000"/>
                  </a:schemeClr>
                </a:solidFill>
              </a:rPr>
              <a:t>2100 Webster</a:t>
            </a:r>
            <a:endParaRPr lang="en-US" sz="1400" dirty="0">
              <a:solidFill>
                <a:schemeClr val="tx1">
                  <a:lumMod val="65000"/>
                  <a:lumOff val="35000"/>
                </a:schemeClr>
              </a:solidFill>
            </a:endParaRPr>
          </a:p>
        </p:txBody>
      </p:sp>
      <p:sp>
        <p:nvSpPr>
          <p:cNvPr id="93" name="Hartz"/>
          <p:cNvSpPr txBox="1"/>
          <p:nvPr/>
        </p:nvSpPr>
        <p:spPr>
          <a:xfrm>
            <a:off x="504967" y="4291397"/>
            <a:ext cx="2192212" cy="461665"/>
          </a:xfrm>
          <a:prstGeom prst="rect">
            <a:avLst/>
          </a:prstGeom>
          <a:noFill/>
        </p:spPr>
        <p:txBody>
          <a:bodyPr wrap="square" rtlCol="0">
            <a:spAutoFit/>
          </a:bodyPr>
          <a:lstStyle/>
          <a:p>
            <a:r>
              <a:rPr lang="en-US" sz="2400" b="1" dirty="0" smtClean="0">
                <a:solidFill>
                  <a:schemeClr val="tx1">
                    <a:lumMod val="65000"/>
                    <a:lumOff val="35000"/>
                  </a:schemeClr>
                </a:solidFill>
              </a:rPr>
              <a:t>VNC MOB</a:t>
            </a:r>
            <a:endParaRPr lang="en-US" sz="1400" dirty="0">
              <a:solidFill>
                <a:schemeClr val="tx1">
                  <a:lumMod val="65000"/>
                  <a:lumOff val="35000"/>
                </a:schemeClr>
              </a:solidFill>
            </a:endParaRPr>
          </a:p>
        </p:txBody>
      </p:sp>
      <p:sp>
        <p:nvSpPr>
          <p:cNvPr id="96" name="1580"/>
          <p:cNvSpPr txBox="1"/>
          <p:nvPr/>
        </p:nvSpPr>
        <p:spPr>
          <a:xfrm>
            <a:off x="2833659" y="4274295"/>
            <a:ext cx="2285213" cy="461665"/>
          </a:xfrm>
          <a:prstGeom prst="rect">
            <a:avLst/>
          </a:prstGeom>
          <a:noFill/>
        </p:spPr>
        <p:txBody>
          <a:bodyPr wrap="square" rtlCol="0">
            <a:spAutoFit/>
          </a:bodyPr>
          <a:lstStyle/>
          <a:p>
            <a:r>
              <a:rPr lang="en-US" sz="2400" b="1" dirty="0" smtClean="0">
                <a:solidFill>
                  <a:schemeClr val="tx1">
                    <a:lumMod val="65000"/>
                    <a:lumOff val="35000"/>
                  </a:schemeClr>
                </a:solidFill>
              </a:rPr>
              <a:t>Other</a:t>
            </a:r>
            <a:endParaRPr lang="en-US" sz="2400" b="1" dirty="0">
              <a:solidFill>
                <a:schemeClr val="tx1">
                  <a:lumMod val="65000"/>
                  <a:lumOff val="35000"/>
                </a:schemeClr>
              </a:solidFill>
            </a:endParaRPr>
          </a:p>
        </p:txBody>
      </p:sp>
      <p:grpSp>
        <p:nvGrpSpPr>
          <p:cNvPr id="115" name="Group 114"/>
          <p:cNvGrpSpPr/>
          <p:nvPr/>
        </p:nvGrpSpPr>
        <p:grpSpPr>
          <a:xfrm>
            <a:off x="2924312" y="3107341"/>
            <a:ext cx="2194560" cy="557784"/>
            <a:chOff x="3036257" y="1514"/>
            <a:chExt cx="2597876" cy="559384"/>
          </a:xfrm>
        </p:grpSpPr>
        <p:sp>
          <p:nvSpPr>
            <p:cNvPr id="116" name="Rounded Rectangle 115"/>
            <p:cNvSpPr/>
            <p:nvPr/>
          </p:nvSpPr>
          <p:spPr>
            <a:xfrm>
              <a:off x="3036257" y="1514"/>
              <a:ext cx="2597876" cy="559384"/>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7"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Pathology</a:t>
              </a:r>
              <a:endParaRPr lang="en-US" dirty="0"/>
            </a:p>
          </p:txBody>
        </p:sp>
      </p:grpSp>
      <p:sp>
        <p:nvSpPr>
          <p:cNvPr id="118" name="1580"/>
          <p:cNvSpPr txBox="1"/>
          <p:nvPr/>
        </p:nvSpPr>
        <p:spPr>
          <a:xfrm>
            <a:off x="2833659" y="2648499"/>
            <a:ext cx="2285213" cy="461665"/>
          </a:xfrm>
          <a:prstGeom prst="rect">
            <a:avLst/>
          </a:prstGeom>
          <a:noFill/>
        </p:spPr>
        <p:txBody>
          <a:bodyPr wrap="square" rtlCol="0">
            <a:spAutoFit/>
          </a:bodyPr>
          <a:lstStyle/>
          <a:p>
            <a:r>
              <a:rPr lang="en-US" sz="2400" b="1" dirty="0" smtClean="0">
                <a:solidFill>
                  <a:schemeClr val="tx1">
                    <a:lumMod val="65000"/>
                    <a:lumOff val="35000"/>
                  </a:schemeClr>
                </a:solidFill>
              </a:rPr>
              <a:t>DAV Campus</a:t>
            </a:r>
            <a:endParaRPr lang="en-US" sz="2400" b="1" dirty="0">
              <a:solidFill>
                <a:schemeClr val="tx1">
                  <a:lumMod val="65000"/>
                  <a:lumOff val="35000"/>
                </a:schemeClr>
              </a:solidFill>
            </a:endParaRPr>
          </a:p>
        </p:txBody>
      </p:sp>
      <p:grpSp>
        <p:nvGrpSpPr>
          <p:cNvPr id="58" name="Group 57"/>
          <p:cNvGrpSpPr/>
          <p:nvPr/>
        </p:nvGrpSpPr>
        <p:grpSpPr>
          <a:xfrm>
            <a:off x="7360092" y="1457388"/>
            <a:ext cx="2194560" cy="557784"/>
            <a:chOff x="1441" y="4250"/>
            <a:chExt cx="2949810" cy="736781"/>
          </a:xfrm>
        </p:grpSpPr>
        <p:sp>
          <p:nvSpPr>
            <p:cNvPr id="59" name="Rounded Rectangle 58"/>
            <p:cNvSpPr/>
            <p:nvPr/>
          </p:nvSpPr>
          <p:spPr>
            <a:xfrm>
              <a:off x="1441" y="4250"/>
              <a:ext cx="2949810" cy="73678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6" name="Rounded Rectangle 4"/>
            <p:cNvSpPr/>
            <p:nvPr/>
          </p:nvSpPr>
          <p:spPr>
            <a:xfrm>
              <a:off x="23021" y="25830"/>
              <a:ext cx="2906650" cy="693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Pharmacy </a:t>
              </a:r>
              <a:br>
                <a:rPr lang="en-US" dirty="0" smtClean="0"/>
              </a:br>
              <a:r>
                <a:rPr lang="en-US" sz="1400" dirty="0" smtClean="0"/>
                <a:t>(Limited / IV Compounding)</a:t>
              </a:r>
              <a:endParaRPr lang="en-US" dirty="0"/>
            </a:p>
          </p:txBody>
        </p:sp>
      </p:grpSp>
      <p:grpSp>
        <p:nvGrpSpPr>
          <p:cNvPr id="47" name="Group 46"/>
          <p:cNvGrpSpPr/>
          <p:nvPr/>
        </p:nvGrpSpPr>
        <p:grpSpPr>
          <a:xfrm>
            <a:off x="507845" y="4716800"/>
            <a:ext cx="2194560" cy="557784"/>
            <a:chOff x="1441" y="1751"/>
            <a:chExt cx="2949810" cy="870861"/>
          </a:xfrm>
        </p:grpSpPr>
        <p:sp>
          <p:nvSpPr>
            <p:cNvPr id="48" name="Rounded Rectangle 47"/>
            <p:cNvSpPr/>
            <p:nvPr/>
          </p:nvSpPr>
          <p:spPr>
            <a:xfrm>
              <a:off x="1441" y="1751"/>
              <a:ext cx="2949810" cy="870861"/>
            </a:xfrm>
            <a:prstGeom prst="roundRect">
              <a:avLst>
                <a:gd name="adj" fmla="val 10000"/>
              </a:avLst>
            </a:prstGeom>
            <a:solidFill>
              <a:schemeClr val="accent2">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9" name="Rounded Rectangle 4"/>
            <p:cNvSpPr/>
            <p:nvPr/>
          </p:nvSpPr>
          <p:spPr>
            <a:xfrm>
              <a:off x="26948" y="27258"/>
              <a:ext cx="2898796" cy="81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OB/GYN Ultrasound</a:t>
              </a:r>
              <a:endParaRPr lang="en-US" sz="1800" kern="1200" dirty="0"/>
            </a:p>
          </p:txBody>
        </p:sp>
      </p:grpSp>
      <p:grpSp>
        <p:nvGrpSpPr>
          <p:cNvPr id="69" name="Group 68"/>
          <p:cNvGrpSpPr/>
          <p:nvPr/>
        </p:nvGrpSpPr>
        <p:grpSpPr>
          <a:xfrm>
            <a:off x="510723" y="5322030"/>
            <a:ext cx="2194560" cy="557784"/>
            <a:chOff x="1441" y="1751"/>
            <a:chExt cx="2949810" cy="870861"/>
          </a:xfrm>
        </p:grpSpPr>
        <p:sp>
          <p:nvSpPr>
            <p:cNvPr id="70" name="Rounded Rectangle 69"/>
            <p:cNvSpPr/>
            <p:nvPr/>
          </p:nvSpPr>
          <p:spPr>
            <a:xfrm>
              <a:off x="1441" y="1751"/>
              <a:ext cx="2949810" cy="870861"/>
            </a:xfrm>
            <a:prstGeom prst="roundRect">
              <a:avLst>
                <a:gd name="adj" fmla="val 10000"/>
              </a:avLst>
            </a:prstGeom>
            <a:solidFill>
              <a:schemeClr val="accent2">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1" name="Rounded Rectangle 4"/>
            <p:cNvSpPr/>
            <p:nvPr/>
          </p:nvSpPr>
          <p:spPr>
            <a:xfrm>
              <a:off x="26948" y="27258"/>
              <a:ext cx="2898796" cy="81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Stanford </a:t>
              </a:r>
              <a:r>
                <a:rPr lang="en-US" sz="1800" kern="1200" dirty="0" err="1" smtClean="0"/>
                <a:t>Childrens</a:t>
              </a:r>
              <a:endParaRPr lang="en-US" sz="1800" kern="1200" dirty="0"/>
            </a:p>
          </p:txBody>
        </p:sp>
      </p:grpSp>
    </p:spTree>
    <p:extLst>
      <p:ext uri="{BB962C8B-B14F-4D97-AF65-F5344CB8AC3E}">
        <p14:creationId xmlns:p14="http://schemas.microsoft.com/office/powerpoint/2010/main" val="104868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10" presetClass="entr" presetSubtype="0" fill="hold" nodeType="with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par>
                                <p:cTn id="27" presetID="10"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500"/>
                                        <p:tgtEl>
                                          <p:spTgt spid="9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fade">
                                      <p:cBhvr>
                                        <p:cTn id="46" dur="500"/>
                                        <p:tgtEl>
                                          <p:spTgt spid="115"/>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nodeType="withEffect">
                                  <p:stCondLst>
                                    <p:cond delay="40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par>
                                <p:cTn id="57" presetID="10" presetClass="entr" presetSubtype="0" fill="hold" nodeType="withEffect">
                                  <p:stCondLst>
                                    <p:cond delay="40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nodeType="withEffect">
                                  <p:stCondLst>
                                    <p:cond delay="40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10" presetClass="entr" presetSubtype="0" fill="hold" nodeType="withEffect">
                                  <p:stCondLst>
                                    <p:cond delay="40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40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2" grpId="0"/>
      <p:bldP spid="93" grpId="0"/>
      <p:bldP spid="96" grpId="0"/>
      <p:bldP spid="1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111169"/>
            <a:ext cx="10515600" cy="842851"/>
          </a:xfrm>
        </p:spPr>
        <p:txBody>
          <a:bodyPr/>
          <a:lstStyle/>
          <a:p>
            <a:r>
              <a:rPr lang="en-US" sz="4000" dirty="0" smtClean="0"/>
              <a:t>2019 Pacific Campus Program Relocations</a:t>
            </a:r>
            <a:endParaRPr lang="en-US" sz="4000" dirty="0"/>
          </a:p>
        </p:txBody>
      </p:sp>
      <p:grpSp>
        <p:nvGrpSpPr>
          <p:cNvPr id="3" name="Group 2"/>
          <p:cNvGrpSpPr/>
          <p:nvPr/>
        </p:nvGrpSpPr>
        <p:grpSpPr>
          <a:xfrm>
            <a:off x="502920" y="954020"/>
            <a:ext cx="6773045" cy="1643865"/>
            <a:chOff x="1771581" y="1117413"/>
            <a:chExt cx="6773045" cy="1643865"/>
          </a:xfrm>
        </p:grpSpPr>
        <p:grpSp>
          <p:nvGrpSpPr>
            <p:cNvPr id="51" name="Group 50"/>
            <p:cNvGrpSpPr/>
            <p:nvPr/>
          </p:nvGrpSpPr>
          <p:grpSpPr>
            <a:xfrm>
              <a:off x="6350066" y="1594277"/>
              <a:ext cx="2194560" cy="557784"/>
              <a:chOff x="1441" y="4250"/>
              <a:chExt cx="2949810" cy="736781"/>
            </a:xfrm>
          </p:grpSpPr>
          <p:sp>
            <p:nvSpPr>
              <p:cNvPr id="52" name="Rounded Rectangle 51"/>
              <p:cNvSpPr/>
              <p:nvPr/>
            </p:nvSpPr>
            <p:spPr>
              <a:xfrm>
                <a:off x="1441" y="4250"/>
                <a:ext cx="2949810" cy="73678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23021" y="25830"/>
                <a:ext cx="2906650" cy="693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IS (PAC)</a:t>
                </a:r>
                <a:endParaRPr lang="en-US" dirty="0"/>
              </a:p>
            </p:txBody>
          </p:sp>
        </p:grpSp>
        <p:grpSp>
          <p:nvGrpSpPr>
            <p:cNvPr id="54" name="Group 53"/>
            <p:cNvGrpSpPr/>
            <p:nvPr/>
          </p:nvGrpSpPr>
          <p:grpSpPr>
            <a:xfrm>
              <a:off x="1771581" y="1594277"/>
              <a:ext cx="2194560" cy="557784"/>
              <a:chOff x="1441" y="1513"/>
              <a:chExt cx="2949810" cy="861089"/>
            </a:xfrm>
          </p:grpSpPr>
          <p:sp>
            <p:nvSpPr>
              <p:cNvPr id="55" name="Rounded Rectangle 54"/>
              <p:cNvSpPr/>
              <p:nvPr/>
            </p:nvSpPr>
            <p:spPr>
              <a:xfrm>
                <a:off x="1441" y="1513"/>
                <a:ext cx="2949810" cy="861089"/>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26661" y="26734"/>
                <a:ext cx="2899370" cy="810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a:t>Accreditation &amp; </a:t>
                </a:r>
                <a:r>
                  <a:rPr lang="en-US" dirty="0" smtClean="0"/>
                  <a:t>Licensing</a:t>
                </a:r>
                <a:endParaRPr lang="en-US" dirty="0"/>
              </a:p>
            </p:txBody>
          </p:sp>
        </p:grpSp>
        <p:grpSp>
          <p:nvGrpSpPr>
            <p:cNvPr id="63" name="Group 62"/>
            <p:cNvGrpSpPr/>
            <p:nvPr/>
          </p:nvGrpSpPr>
          <p:grpSpPr>
            <a:xfrm>
              <a:off x="1771581" y="2203494"/>
              <a:ext cx="2194560" cy="557784"/>
              <a:chOff x="1441" y="1412"/>
              <a:chExt cx="2949810" cy="714900"/>
            </a:xfrm>
          </p:grpSpPr>
          <p:sp>
            <p:nvSpPr>
              <p:cNvPr id="64" name="Rounded Rectangle 63"/>
              <p:cNvSpPr/>
              <p:nvPr/>
            </p:nvSpPr>
            <p:spPr>
              <a:xfrm>
                <a:off x="1441" y="1412"/>
                <a:ext cx="2949810" cy="714900"/>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22380" y="22351"/>
                <a:ext cx="2907932" cy="6730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err="1" smtClean="0"/>
                  <a:t>Auxilio</a:t>
                </a:r>
                <a:endParaRPr lang="en-US" sz="1800" kern="1200" dirty="0"/>
              </a:p>
            </p:txBody>
          </p:sp>
        </p:grpSp>
        <p:grpSp>
          <p:nvGrpSpPr>
            <p:cNvPr id="42" name="Group 41"/>
            <p:cNvGrpSpPr/>
            <p:nvPr/>
          </p:nvGrpSpPr>
          <p:grpSpPr>
            <a:xfrm>
              <a:off x="4068287" y="1594277"/>
              <a:ext cx="2194560" cy="557784"/>
              <a:chOff x="3036257" y="1514"/>
              <a:chExt cx="2597876" cy="559384"/>
            </a:xfrm>
          </p:grpSpPr>
          <p:sp>
            <p:nvSpPr>
              <p:cNvPr id="43" name="Rounded Rectangle 42"/>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a:t>CPMC Research Institute</a:t>
                </a:r>
              </a:p>
            </p:txBody>
          </p:sp>
        </p:grpSp>
        <p:grpSp>
          <p:nvGrpSpPr>
            <p:cNvPr id="78" name="Group 77"/>
            <p:cNvGrpSpPr/>
            <p:nvPr/>
          </p:nvGrpSpPr>
          <p:grpSpPr>
            <a:xfrm>
              <a:off x="4068287" y="2203494"/>
              <a:ext cx="2194560" cy="557784"/>
              <a:chOff x="3036257" y="1514"/>
              <a:chExt cx="2597876" cy="559384"/>
            </a:xfrm>
          </p:grpSpPr>
          <p:sp>
            <p:nvSpPr>
              <p:cNvPr id="79" name="Rounded Rectangle 78"/>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0"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Informatics</a:t>
                </a:r>
                <a:endParaRPr lang="en-US" sz="1800" kern="1200" dirty="0"/>
              </a:p>
            </p:txBody>
          </p:sp>
        </p:grpSp>
        <p:grpSp>
          <p:nvGrpSpPr>
            <p:cNvPr id="87" name="Group 86"/>
            <p:cNvGrpSpPr/>
            <p:nvPr/>
          </p:nvGrpSpPr>
          <p:grpSpPr>
            <a:xfrm>
              <a:off x="6350066" y="2203494"/>
              <a:ext cx="2194560" cy="557784"/>
              <a:chOff x="3036257" y="1514"/>
              <a:chExt cx="2597876" cy="559384"/>
            </a:xfrm>
          </p:grpSpPr>
          <p:sp>
            <p:nvSpPr>
              <p:cNvPr id="88" name="Rounded Rectangle 87"/>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9"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a:t>Melanoma &amp; Head/Neck</a:t>
                </a:r>
              </a:p>
            </p:txBody>
          </p:sp>
        </p:grpSp>
        <p:sp>
          <p:nvSpPr>
            <p:cNvPr id="5" name="1912"/>
            <p:cNvSpPr txBox="1"/>
            <p:nvPr/>
          </p:nvSpPr>
          <p:spPr>
            <a:xfrm>
              <a:off x="1780445" y="1117413"/>
              <a:ext cx="4486291" cy="461665"/>
            </a:xfrm>
            <a:prstGeom prst="rect">
              <a:avLst/>
            </a:prstGeom>
            <a:noFill/>
          </p:spPr>
          <p:txBody>
            <a:bodyPr wrap="square" rtlCol="0">
              <a:spAutoFit/>
            </a:bodyPr>
            <a:lstStyle/>
            <a:p>
              <a:r>
                <a:rPr lang="en-US" sz="2400" b="1" dirty="0" smtClean="0">
                  <a:solidFill>
                    <a:schemeClr val="tx1">
                      <a:lumMod val="65000"/>
                      <a:lumOff val="35000"/>
                    </a:schemeClr>
                  </a:solidFill>
                </a:rPr>
                <a:t>PAC Campus </a:t>
              </a:r>
              <a:r>
                <a:rPr lang="en-US" sz="1400" dirty="0" smtClean="0">
                  <a:solidFill>
                    <a:schemeClr val="tx1">
                      <a:lumMod val="65000"/>
                      <a:lumOff val="35000"/>
                    </a:schemeClr>
                  </a:solidFill>
                </a:rPr>
                <a:t>(renovated space Stanford)</a:t>
              </a:r>
              <a:endParaRPr lang="en-US" sz="1400" dirty="0">
                <a:solidFill>
                  <a:schemeClr val="tx1">
                    <a:lumMod val="65000"/>
                    <a:lumOff val="35000"/>
                  </a:schemeClr>
                </a:solidFill>
              </a:endParaRPr>
            </a:p>
          </p:txBody>
        </p:sp>
      </p:grpSp>
      <p:grpSp>
        <p:nvGrpSpPr>
          <p:cNvPr id="6" name="Group 5"/>
          <p:cNvGrpSpPr/>
          <p:nvPr/>
        </p:nvGrpSpPr>
        <p:grpSpPr>
          <a:xfrm>
            <a:off x="502920" y="4821484"/>
            <a:ext cx="2194560" cy="1593155"/>
            <a:chOff x="1771581" y="4984877"/>
            <a:chExt cx="2194560" cy="1593155"/>
          </a:xfrm>
        </p:grpSpPr>
        <p:grpSp>
          <p:nvGrpSpPr>
            <p:cNvPr id="48" name="Group 47"/>
            <p:cNvGrpSpPr/>
            <p:nvPr/>
          </p:nvGrpSpPr>
          <p:grpSpPr>
            <a:xfrm>
              <a:off x="1771581" y="6020248"/>
              <a:ext cx="2194560" cy="557784"/>
              <a:chOff x="1441" y="2149"/>
              <a:chExt cx="2949810" cy="644846"/>
            </a:xfrm>
          </p:grpSpPr>
          <p:sp>
            <p:nvSpPr>
              <p:cNvPr id="49" name="Rounded Rectangle 48"/>
              <p:cNvSpPr/>
              <p:nvPr/>
            </p:nvSpPr>
            <p:spPr>
              <a:xfrm>
                <a:off x="1441" y="2149"/>
                <a:ext cx="2949810" cy="644846"/>
              </a:xfrm>
              <a:prstGeom prst="roundRect">
                <a:avLst>
                  <a:gd name="adj" fmla="val 10000"/>
                </a:avLst>
              </a:prstGeom>
              <a:solidFill>
                <a:schemeClr val="accent2">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0" name="Rounded Rectangle 4"/>
              <p:cNvSpPr/>
              <p:nvPr/>
            </p:nvSpPr>
            <p:spPr>
              <a:xfrm>
                <a:off x="20328" y="21036"/>
                <a:ext cx="2912036" cy="607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GI &amp; IES</a:t>
                </a:r>
                <a:endParaRPr lang="en-US" sz="1800" kern="1200" dirty="0"/>
              </a:p>
            </p:txBody>
          </p:sp>
        </p:grpSp>
        <p:grpSp>
          <p:nvGrpSpPr>
            <p:cNvPr id="60" name="Group 59"/>
            <p:cNvGrpSpPr/>
            <p:nvPr/>
          </p:nvGrpSpPr>
          <p:grpSpPr>
            <a:xfrm>
              <a:off x="1771581" y="5410280"/>
              <a:ext cx="2194560" cy="557784"/>
              <a:chOff x="1441" y="1751"/>
              <a:chExt cx="2949810" cy="870861"/>
            </a:xfrm>
          </p:grpSpPr>
          <p:sp>
            <p:nvSpPr>
              <p:cNvPr id="61" name="Rounded Rectangle 60"/>
              <p:cNvSpPr/>
              <p:nvPr/>
            </p:nvSpPr>
            <p:spPr>
              <a:xfrm>
                <a:off x="1441" y="1751"/>
                <a:ext cx="2949810" cy="870861"/>
              </a:xfrm>
              <a:prstGeom prst="roundRect">
                <a:avLst>
                  <a:gd name="adj" fmla="val 10000"/>
                </a:avLst>
              </a:prstGeom>
              <a:solidFill>
                <a:schemeClr val="accent2">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2" name="Rounded Rectangle 4"/>
              <p:cNvSpPr/>
              <p:nvPr/>
            </p:nvSpPr>
            <p:spPr>
              <a:xfrm>
                <a:off x="26948" y="27258"/>
                <a:ext cx="2898796" cy="81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Imaging</a:t>
                </a:r>
                <a:endParaRPr lang="en-US" sz="1800" kern="1200" dirty="0"/>
              </a:p>
            </p:txBody>
          </p:sp>
        </p:grpSp>
        <p:sp>
          <p:nvSpPr>
            <p:cNvPr id="93" name="Hartz"/>
            <p:cNvSpPr txBox="1"/>
            <p:nvPr/>
          </p:nvSpPr>
          <p:spPr>
            <a:xfrm>
              <a:off x="1771581" y="4984877"/>
              <a:ext cx="2110107" cy="461665"/>
            </a:xfrm>
            <a:prstGeom prst="rect">
              <a:avLst/>
            </a:prstGeom>
            <a:noFill/>
          </p:spPr>
          <p:txBody>
            <a:bodyPr wrap="square" rtlCol="0">
              <a:spAutoFit/>
            </a:bodyPr>
            <a:lstStyle/>
            <a:p>
              <a:r>
                <a:rPr lang="en-US" sz="2400" b="1" dirty="0" smtClean="0">
                  <a:solidFill>
                    <a:schemeClr val="tx1">
                      <a:lumMod val="65000"/>
                      <a:lumOff val="35000"/>
                    </a:schemeClr>
                  </a:solidFill>
                </a:rPr>
                <a:t>VNC</a:t>
              </a:r>
              <a:endParaRPr lang="en-US" sz="1400" dirty="0">
                <a:solidFill>
                  <a:schemeClr val="tx1">
                    <a:lumMod val="65000"/>
                    <a:lumOff val="35000"/>
                  </a:schemeClr>
                </a:solidFill>
              </a:endParaRPr>
            </a:p>
          </p:txBody>
        </p:sp>
      </p:grpSp>
      <p:grpSp>
        <p:nvGrpSpPr>
          <p:cNvPr id="7" name="Group 6"/>
          <p:cNvGrpSpPr/>
          <p:nvPr/>
        </p:nvGrpSpPr>
        <p:grpSpPr>
          <a:xfrm>
            <a:off x="2845453" y="4821484"/>
            <a:ext cx="2285213" cy="1593155"/>
            <a:chOff x="3977634" y="4984877"/>
            <a:chExt cx="2285213" cy="1593155"/>
          </a:xfrm>
        </p:grpSpPr>
        <p:grpSp>
          <p:nvGrpSpPr>
            <p:cNvPr id="75" name="Group 74"/>
            <p:cNvGrpSpPr/>
            <p:nvPr/>
          </p:nvGrpSpPr>
          <p:grpSpPr>
            <a:xfrm>
              <a:off x="4068287" y="5410280"/>
              <a:ext cx="2194560" cy="557784"/>
              <a:chOff x="3036257" y="1514"/>
              <a:chExt cx="2597876" cy="559384"/>
            </a:xfrm>
          </p:grpSpPr>
          <p:sp>
            <p:nvSpPr>
              <p:cNvPr id="76" name="Rounded Rectangle 75"/>
              <p:cNvSpPr/>
              <p:nvPr/>
            </p:nvSpPr>
            <p:spPr>
              <a:xfrm>
                <a:off x="3036257" y="1514"/>
                <a:ext cx="2597876" cy="559384"/>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7"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PT/OT</a:t>
                </a:r>
                <a:endParaRPr lang="en-US" dirty="0"/>
              </a:p>
            </p:txBody>
          </p:sp>
        </p:grpSp>
        <p:grpSp>
          <p:nvGrpSpPr>
            <p:cNvPr id="84" name="Group 83"/>
            <p:cNvGrpSpPr/>
            <p:nvPr/>
          </p:nvGrpSpPr>
          <p:grpSpPr>
            <a:xfrm>
              <a:off x="4068287" y="6020248"/>
              <a:ext cx="2194560" cy="557784"/>
              <a:chOff x="3036257" y="1514"/>
              <a:chExt cx="2597876" cy="559384"/>
            </a:xfrm>
          </p:grpSpPr>
          <p:sp>
            <p:nvSpPr>
              <p:cNvPr id="85" name="Rounded Rectangle 84"/>
              <p:cNvSpPr/>
              <p:nvPr/>
            </p:nvSpPr>
            <p:spPr>
              <a:xfrm>
                <a:off x="3036257" y="1514"/>
                <a:ext cx="2597876" cy="559384"/>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6"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Behavioral Health</a:t>
                </a:r>
                <a:endParaRPr lang="en-US" dirty="0"/>
              </a:p>
            </p:txBody>
          </p:sp>
        </p:grpSp>
        <p:sp>
          <p:nvSpPr>
            <p:cNvPr id="96" name="1580"/>
            <p:cNvSpPr txBox="1"/>
            <p:nvPr/>
          </p:nvSpPr>
          <p:spPr>
            <a:xfrm>
              <a:off x="3977634" y="4984877"/>
              <a:ext cx="1126559" cy="461665"/>
            </a:xfrm>
            <a:prstGeom prst="rect">
              <a:avLst/>
            </a:prstGeom>
            <a:noFill/>
          </p:spPr>
          <p:txBody>
            <a:bodyPr wrap="square" rtlCol="0">
              <a:spAutoFit/>
            </a:bodyPr>
            <a:lstStyle/>
            <a:p>
              <a:r>
                <a:rPr lang="en-US" sz="2400" b="1" dirty="0" smtClean="0">
                  <a:solidFill>
                    <a:schemeClr val="tx1">
                      <a:lumMod val="65000"/>
                      <a:lumOff val="35000"/>
                    </a:schemeClr>
                  </a:solidFill>
                </a:rPr>
                <a:t>DAV</a:t>
              </a:r>
              <a:endParaRPr lang="en-US" sz="2400" b="1" dirty="0">
                <a:solidFill>
                  <a:schemeClr val="tx1">
                    <a:lumMod val="65000"/>
                    <a:lumOff val="35000"/>
                  </a:schemeClr>
                </a:solidFill>
              </a:endParaRPr>
            </a:p>
          </p:txBody>
        </p:sp>
      </p:grpSp>
      <p:grpSp>
        <p:nvGrpSpPr>
          <p:cNvPr id="4" name="Group 3"/>
          <p:cNvGrpSpPr/>
          <p:nvPr/>
        </p:nvGrpSpPr>
        <p:grpSpPr>
          <a:xfrm>
            <a:off x="502920" y="2621995"/>
            <a:ext cx="6773045" cy="2206200"/>
            <a:chOff x="1771581" y="2785388"/>
            <a:chExt cx="6773045" cy="2206200"/>
          </a:xfrm>
        </p:grpSpPr>
        <p:grpSp>
          <p:nvGrpSpPr>
            <p:cNvPr id="16" name="Group 15"/>
            <p:cNvGrpSpPr/>
            <p:nvPr/>
          </p:nvGrpSpPr>
          <p:grpSpPr>
            <a:xfrm>
              <a:off x="1771581" y="3839017"/>
              <a:ext cx="2194560" cy="557784"/>
              <a:chOff x="3036257" y="1514"/>
              <a:chExt cx="2597876" cy="559384"/>
            </a:xfrm>
          </p:grpSpPr>
          <p:sp>
            <p:nvSpPr>
              <p:cNvPr id="17" name="Rounded Rectangle 16"/>
              <p:cNvSpPr/>
              <p:nvPr/>
            </p:nvSpPr>
            <p:spPr>
              <a:xfrm>
                <a:off x="3036257" y="1514"/>
                <a:ext cx="2597876" cy="559384"/>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Cancer Center</a:t>
                </a:r>
                <a:endParaRPr lang="en-US" sz="1800" kern="1200" dirty="0"/>
              </a:p>
            </p:txBody>
          </p:sp>
        </p:grpSp>
        <p:grpSp>
          <p:nvGrpSpPr>
            <p:cNvPr id="30" name="Group 29"/>
            <p:cNvGrpSpPr/>
            <p:nvPr/>
          </p:nvGrpSpPr>
          <p:grpSpPr>
            <a:xfrm>
              <a:off x="1771581" y="3244230"/>
              <a:ext cx="2194560" cy="557784"/>
              <a:chOff x="3036257" y="1514"/>
              <a:chExt cx="2597876" cy="559384"/>
            </a:xfrm>
          </p:grpSpPr>
          <p:sp>
            <p:nvSpPr>
              <p:cNvPr id="31" name="Rounded Rectangle 30"/>
              <p:cNvSpPr/>
              <p:nvPr/>
            </p:nvSpPr>
            <p:spPr>
              <a:xfrm>
                <a:off x="3036257" y="1514"/>
                <a:ext cx="2597876" cy="559384"/>
              </a:xfrm>
              <a:prstGeom prst="roundRect">
                <a:avLst>
                  <a:gd name="adj" fmla="val 10000"/>
                </a:avLst>
              </a:prstGeom>
              <a:solidFill>
                <a:srgbClr val="70AD4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2"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Ambulatory Surgery</a:t>
                </a:r>
                <a:endParaRPr lang="en-US" sz="1800" kern="1200" dirty="0"/>
              </a:p>
            </p:txBody>
          </p:sp>
        </p:grpSp>
        <p:grpSp>
          <p:nvGrpSpPr>
            <p:cNvPr id="72" name="Group 71"/>
            <p:cNvGrpSpPr/>
            <p:nvPr/>
          </p:nvGrpSpPr>
          <p:grpSpPr>
            <a:xfrm>
              <a:off x="1771581" y="4433804"/>
              <a:ext cx="2194560" cy="557784"/>
              <a:chOff x="3036257" y="1514"/>
              <a:chExt cx="2597876" cy="559384"/>
            </a:xfrm>
          </p:grpSpPr>
          <p:sp>
            <p:nvSpPr>
              <p:cNvPr id="73" name="Rounded Rectangle 72"/>
              <p:cNvSpPr/>
              <p:nvPr/>
            </p:nvSpPr>
            <p:spPr>
              <a:xfrm>
                <a:off x="3036257" y="1514"/>
                <a:ext cx="2597876" cy="559384"/>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4"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Cardiac NIL</a:t>
                </a:r>
                <a:endParaRPr lang="en-US" dirty="0"/>
              </a:p>
            </p:txBody>
          </p:sp>
        </p:grpSp>
        <p:sp>
          <p:nvSpPr>
            <p:cNvPr id="92" name="Mont"/>
            <p:cNvSpPr txBox="1"/>
            <p:nvPr/>
          </p:nvSpPr>
          <p:spPr>
            <a:xfrm>
              <a:off x="1780445" y="2785388"/>
              <a:ext cx="4410289" cy="461665"/>
            </a:xfrm>
            <a:prstGeom prst="rect">
              <a:avLst/>
            </a:prstGeom>
            <a:noFill/>
          </p:spPr>
          <p:txBody>
            <a:bodyPr wrap="square" rtlCol="0">
              <a:spAutoFit/>
            </a:bodyPr>
            <a:lstStyle/>
            <a:p>
              <a:r>
                <a:rPr lang="en-US" sz="2400" b="1" dirty="0" smtClean="0">
                  <a:solidFill>
                    <a:schemeClr val="tx1">
                      <a:lumMod val="65000"/>
                      <a:lumOff val="35000"/>
                    </a:schemeClr>
                  </a:solidFill>
                </a:rPr>
                <a:t>PAC Campus </a:t>
              </a:r>
              <a:r>
                <a:rPr lang="en-US" sz="1400" dirty="0" smtClean="0">
                  <a:solidFill>
                    <a:schemeClr val="tx1">
                      <a:lumMod val="65000"/>
                      <a:lumOff val="35000"/>
                    </a:schemeClr>
                  </a:solidFill>
                </a:rPr>
                <a:t>(remain in place) </a:t>
              </a:r>
              <a:endParaRPr lang="en-US" sz="1400" dirty="0">
                <a:solidFill>
                  <a:schemeClr val="tx1">
                    <a:lumMod val="65000"/>
                    <a:lumOff val="35000"/>
                  </a:schemeClr>
                </a:solidFill>
              </a:endParaRPr>
            </a:p>
          </p:txBody>
        </p:sp>
        <p:grpSp>
          <p:nvGrpSpPr>
            <p:cNvPr id="91" name="Group 90"/>
            <p:cNvGrpSpPr/>
            <p:nvPr/>
          </p:nvGrpSpPr>
          <p:grpSpPr>
            <a:xfrm>
              <a:off x="4068287" y="3839017"/>
              <a:ext cx="2194560" cy="557784"/>
              <a:chOff x="3036257" y="1514"/>
              <a:chExt cx="2597876" cy="559384"/>
            </a:xfrm>
          </p:grpSpPr>
          <p:sp>
            <p:nvSpPr>
              <p:cNvPr id="94" name="Rounded Rectangle 93"/>
              <p:cNvSpPr/>
              <p:nvPr/>
            </p:nvSpPr>
            <p:spPr>
              <a:xfrm>
                <a:off x="3036257" y="1514"/>
                <a:ext cx="2597876" cy="559384"/>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5"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Centralized Mail</a:t>
                </a:r>
                <a:endParaRPr lang="en-US" sz="1800" kern="1200" dirty="0"/>
              </a:p>
            </p:txBody>
          </p:sp>
        </p:grpSp>
        <p:grpSp>
          <p:nvGrpSpPr>
            <p:cNvPr id="99" name="Group 98"/>
            <p:cNvGrpSpPr/>
            <p:nvPr/>
          </p:nvGrpSpPr>
          <p:grpSpPr>
            <a:xfrm>
              <a:off x="4068287" y="3244230"/>
              <a:ext cx="2194560" cy="557784"/>
              <a:chOff x="3036257" y="1514"/>
              <a:chExt cx="2597876" cy="559384"/>
            </a:xfrm>
          </p:grpSpPr>
          <p:sp>
            <p:nvSpPr>
              <p:cNvPr id="100" name="Rounded Rectangle 99"/>
              <p:cNvSpPr/>
              <p:nvPr/>
            </p:nvSpPr>
            <p:spPr>
              <a:xfrm>
                <a:off x="3036257" y="1514"/>
                <a:ext cx="2597876" cy="559384"/>
              </a:xfrm>
              <a:prstGeom prst="roundRect">
                <a:avLst>
                  <a:gd name="adj" fmla="val 10000"/>
                </a:avLst>
              </a:prstGeom>
              <a:solidFill>
                <a:srgbClr val="70AD4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1"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Care Coordination (Overflow)</a:t>
                </a:r>
                <a:endParaRPr lang="en-US" sz="1800" kern="1200" dirty="0"/>
              </a:p>
            </p:txBody>
          </p:sp>
        </p:grpSp>
        <p:grpSp>
          <p:nvGrpSpPr>
            <p:cNvPr id="102" name="Group 101"/>
            <p:cNvGrpSpPr/>
            <p:nvPr/>
          </p:nvGrpSpPr>
          <p:grpSpPr>
            <a:xfrm>
              <a:off x="4068287" y="4433804"/>
              <a:ext cx="2194560" cy="557784"/>
              <a:chOff x="3036257" y="1514"/>
              <a:chExt cx="2597876" cy="559384"/>
            </a:xfrm>
          </p:grpSpPr>
          <p:sp>
            <p:nvSpPr>
              <p:cNvPr id="103" name="Rounded Rectangle 102"/>
              <p:cNvSpPr/>
              <p:nvPr/>
            </p:nvSpPr>
            <p:spPr>
              <a:xfrm>
                <a:off x="3036257" y="1514"/>
                <a:ext cx="2597876" cy="559384"/>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4"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HELP</a:t>
                </a:r>
                <a:endParaRPr lang="en-US" dirty="0"/>
              </a:p>
            </p:txBody>
          </p:sp>
        </p:grpSp>
        <p:grpSp>
          <p:nvGrpSpPr>
            <p:cNvPr id="105" name="Group 104"/>
            <p:cNvGrpSpPr/>
            <p:nvPr/>
          </p:nvGrpSpPr>
          <p:grpSpPr>
            <a:xfrm>
              <a:off x="6350066" y="3839017"/>
              <a:ext cx="2194560" cy="557784"/>
              <a:chOff x="3036257" y="1514"/>
              <a:chExt cx="2597876" cy="559384"/>
            </a:xfrm>
          </p:grpSpPr>
          <p:sp>
            <p:nvSpPr>
              <p:cNvPr id="106" name="Rounded Rectangle 105"/>
              <p:cNvSpPr/>
              <p:nvPr/>
            </p:nvSpPr>
            <p:spPr>
              <a:xfrm>
                <a:off x="3036257" y="1514"/>
                <a:ext cx="2597876" cy="559384"/>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7"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Organ Failure Biorepository</a:t>
                </a:r>
                <a:endParaRPr lang="en-US" sz="1800" kern="1200" dirty="0"/>
              </a:p>
            </p:txBody>
          </p:sp>
        </p:grpSp>
        <p:grpSp>
          <p:nvGrpSpPr>
            <p:cNvPr id="108" name="Group 107"/>
            <p:cNvGrpSpPr/>
            <p:nvPr/>
          </p:nvGrpSpPr>
          <p:grpSpPr>
            <a:xfrm>
              <a:off x="6350066" y="3244230"/>
              <a:ext cx="2194560" cy="557784"/>
              <a:chOff x="3036257" y="1514"/>
              <a:chExt cx="2597876" cy="559384"/>
            </a:xfrm>
          </p:grpSpPr>
          <p:sp>
            <p:nvSpPr>
              <p:cNvPr id="109" name="Rounded Rectangle 108"/>
              <p:cNvSpPr/>
              <p:nvPr/>
            </p:nvSpPr>
            <p:spPr>
              <a:xfrm>
                <a:off x="3036257" y="1514"/>
                <a:ext cx="2597876" cy="559384"/>
              </a:xfrm>
              <a:prstGeom prst="roundRect">
                <a:avLst>
                  <a:gd name="adj" fmla="val 10000"/>
                </a:avLst>
              </a:prstGeom>
              <a:solidFill>
                <a:srgbClr val="70AD47"/>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0"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err="1" smtClean="0"/>
                  <a:t>Histo</a:t>
                </a:r>
                <a:r>
                  <a:rPr lang="en-US" sz="1800" kern="1200" dirty="0" smtClean="0"/>
                  <a:t> Lab</a:t>
                </a:r>
                <a:endParaRPr lang="en-US" sz="1800" kern="1200" dirty="0"/>
              </a:p>
            </p:txBody>
          </p:sp>
        </p:grpSp>
        <p:grpSp>
          <p:nvGrpSpPr>
            <p:cNvPr id="111" name="Group 110"/>
            <p:cNvGrpSpPr/>
            <p:nvPr/>
          </p:nvGrpSpPr>
          <p:grpSpPr>
            <a:xfrm>
              <a:off x="6350066" y="4433804"/>
              <a:ext cx="2194560" cy="557784"/>
              <a:chOff x="3036257" y="1514"/>
              <a:chExt cx="2597876" cy="559384"/>
            </a:xfrm>
          </p:grpSpPr>
          <p:sp>
            <p:nvSpPr>
              <p:cNvPr id="112" name="Rounded Rectangle 111"/>
              <p:cNvSpPr/>
              <p:nvPr/>
            </p:nvSpPr>
            <p:spPr>
              <a:xfrm>
                <a:off x="3036257" y="1514"/>
                <a:ext cx="2597876" cy="559384"/>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3"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Quality &amp; Safety</a:t>
                </a:r>
                <a:endParaRPr lang="en-US" dirty="0"/>
              </a:p>
            </p:txBody>
          </p:sp>
        </p:grpSp>
      </p:grpSp>
      <p:grpSp>
        <p:nvGrpSpPr>
          <p:cNvPr id="8" name="Group 7"/>
          <p:cNvGrpSpPr/>
          <p:nvPr/>
        </p:nvGrpSpPr>
        <p:grpSpPr>
          <a:xfrm>
            <a:off x="5226612" y="4805147"/>
            <a:ext cx="2275772" cy="1637075"/>
            <a:chOff x="6268853" y="4984877"/>
            <a:chExt cx="2275772" cy="1637075"/>
          </a:xfrm>
        </p:grpSpPr>
        <p:grpSp>
          <p:nvGrpSpPr>
            <p:cNvPr id="33" name="Group 32"/>
            <p:cNvGrpSpPr/>
            <p:nvPr/>
          </p:nvGrpSpPr>
          <p:grpSpPr>
            <a:xfrm>
              <a:off x="6336224" y="5410280"/>
              <a:ext cx="2208401" cy="1211672"/>
              <a:chOff x="3019872" y="1514"/>
              <a:chExt cx="2614261" cy="1215148"/>
            </a:xfrm>
          </p:grpSpPr>
          <p:sp>
            <p:nvSpPr>
              <p:cNvPr id="34" name="Rounded Rectangle 33"/>
              <p:cNvSpPr/>
              <p:nvPr/>
            </p:nvSpPr>
            <p:spPr>
              <a:xfrm>
                <a:off x="3036257" y="1514"/>
                <a:ext cx="2597876" cy="559384"/>
              </a:xfrm>
              <a:prstGeom prst="roundRect">
                <a:avLst>
                  <a:gd name="adj" fmla="val 10000"/>
                </a:avLst>
              </a:prstGeom>
              <a:solidFill>
                <a:srgbClr val="CF244E"/>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5"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Cardiac Rehab</a:t>
                </a:r>
                <a:endParaRPr lang="en-US" sz="1800" kern="1200" dirty="0"/>
              </a:p>
            </p:txBody>
          </p:sp>
          <p:sp>
            <p:nvSpPr>
              <p:cNvPr id="81" name="Rounded Rectangle 80"/>
              <p:cNvSpPr/>
              <p:nvPr/>
            </p:nvSpPr>
            <p:spPr>
              <a:xfrm>
                <a:off x="3019872" y="657278"/>
                <a:ext cx="2597876" cy="559384"/>
              </a:xfrm>
              <a:prstGeom prst="roundRect">
                <a:avLst>
                  <a:gd name="adj" fmla="val 10000"/>
                </a:avLst>
              </a:prstGeom>
              <a:solidFill>
                <a:srgbClr val="CF244E"/>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sp>
          <p:nvSpPr>
            <p:cNvPr id="114" name="1580"/>
            <p:cNvSpPr txBox="1"/>
            <p:nvPr/>
          </p:nvSpPr>
          <p:spPr>
            <a:xfrm>
              <a:off x="6268853" y="4984877"/>
              <a:ext cx="1814335" cy="461665"/>
            </a:xfrm>
            <a:prstGeom prst="rect">
              <a:avLst/>
            </a:prstGeom>
            <a:noFill/>
          </p:spPr>
          <p:txBody>
            <a:bodyPr wrap="square" rtlCol="0">
              <a:spAutoFit/>
            </a:bodyPr>
            <a:lstStyle/>
            <a:p>
              <a:r>
                <a:rPr lang="en-US" sz="2400" b="1" dirty="0" smtClean="0">
                  <a:solidFill>
                    <a:schemeClr val="tx1">
                      <a:lumMod val="65000"/>
                      <a:lumOff val="35000"/>
                    </a:schemeClr>
                  </a:solidFill>
                </a:rPr>
                <a:t>MBC</a:t>
              </a:r>
              <a:endParaRPr lang="en-US" sz="2400" b="1" dirty="0">
                <a:solidFill>
                  <a:schemeClr val="tx1">
                    <a:lumMod val="65000"/>
                    <a:lumOff val="35000"/>
                  </a:schemeClr>
                </a:solidFill>
              </a:endParaRPr>
            </a:p>
          </p:txBody>
        </p:sp>
      </p:grpSp>
      <p:sp>
        <p:nvSpPr>
          <p:cNvPr id="83" name="Rounded Rectangle 4"/>
          <p:cNvSpPr/>
          <p:nvPr/>
        </p:nvSpPr>
        <p:spPr>
          <a:xfrm>
            <a:off x="9513942" y="4178437"/>
            <a:ext cx="2166879" cy="5251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Pathology</a:t>
            </a:r>
            <a:endParaRPr lang="en-US" dirty="0"/>
          </a:p>
        </p:txBody>
      </p:sp>
      <p:sp>
        <p:nvSpPr>
          <p:cNvPr id="9" name="Rectangle 8"/>
          <p:cNvSpPr/>
          <p:nvPr/>
        </p:nvSpPr>
        <p:spPr>
          <a:xfrm>
            <a:off x="5403472" y="5964931"/>
            <a:ext cx="1845377" cy="341632"/>
          </a:xfrm>
          <a:prstGeom prst="rect">
            <a:avLst/>
          </a:prstGeom>
        </p:spPr>
        <p:txBody>
          <a:bodyPr wrap="none">
            <a:spAutoFit/>
          </a:bodyPr>
          <a:lstStyle/>
          <a:p>
            <a:pPr lvl="0" defTabSz="800100">
              <a:lnSpc>
                <a:spcPct val="90000"/>
              </a:lnSpc>
              <a:spcBef>
                <a:spcPct val="0"/>
              </a:spcBef>
              <a:spcAft>
                <a:spcPct val="35000"/>
              </a:spcAft>
            </a:pPr>
            <a:r>
              <a:rPr lang="en-US" dirty="0" smtClean="0">
                <a:solidFill>
                  <a:schemeClr val="bg1"/>
                </a:solidFill>
              </a:rPr>
              <a:t>Pulmonary </a:t>
            </a:r>
            <a:r>
              <a:rPr lang="en-US" dirty="0">
                <a:solidFill>
                  <a:schemeClr val="bg1"/>
                </a:solidFill>
              </a:rPr>
              <a:t>Rehab</a:t>
            </a:r>
          </a:p>
        </p:txBody>
      </p:sp>
    </p:spTree>
    <p:extLst>
      <p:ext uri="{BB962C8B-B14F-4D97-AF65-F5344CB8AC3E}">
        <p14:creationId xmlns:p14="http://schemas.microsoft.com/office/powerpoint/2010/main" val="413876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3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6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5993" y="111169"/>
            <a:ext cx="8548048" cy="842851"/>
          </a:xfrm>
        </p:spPr>
        <p:txBody>
          <a:bodyPr/>
          <a:lstStyle/>
          <a:p>
            <a:r>
              <a:rPr lang="en-US" sz="4000" dirty="0" smtClean="0"/>
              <a:t>2020 Future State</a:t>
            </a:r>
            <a:endParaRPr lang="en-US" sz="4000" dirty="0"/>
          </a:p>
        </p:txBody>
      </p:sp>
      <p:grpSp>
        <p:nvGrpSpPr>
          <p:cNvPr id="51" name="Group 50"/>
          <p:cNvGrpSpPr/>
          <p:nvPr/>
        </p:nvGrpSpPr>
        <p:grpSpPr>
          <a:xfrm>
            <a:off x="2385732" y="3299774"/>
            <a:ext cx="2194560" cy="557784"/>
            <a:chOff x="1441" y="4250"/>
            <a:chExt cx="2949810" cy="736781"/>
          </a:xfrm>
        </p:grpSpPr>
        <p:sp>
          <p:nvSpPr>
            <p:cNvPr id="52" name="Rounded Rectangle 51"/>
            <p:cNvSpPr/>
            <p:nvPr/>
          </p:nvSpPr>
          <p:spPr>
            <a:xfrm>
              <a:off x="1441" y="4250"/>
              <a:ext cx="2949810" cy="73678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3" name="Rounded Rectangle 4"/>
            <p:cNvSpPr/>
            <p:nvPr/>
          </p:nvSpPr>
          <p:spPr>
            <a:xfrm>
              <a:off x="23021" y="25830"/>
              <a:ext cx="2906650" cy="693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Informatics</a:t>
              </a:r>
              <a:endParaRPr lang="en-US" dirty="0"/>
            </a:p>
          </p:txBody>
        </p:sp>
      </p:grpSp>
      <p:grpSp>
        <p:nvGrpSpPr>
          <p:cNvPr id="54" name="Group 53"/>
          <p:cNvGrpSpPr/>
          <p:nvPr/>
        </p:nvGrpSpPr>
        <p:grpSpPr>
          <a:xfrm>
            <a:off x="2385732" y="1498741"/>
            <a:ext cx="2194560" cy="557784"/>
            <a:chOff x="1441" y="1513"/>
            <a:chExt cx="2949810" cy="861089"/>
          </a:xfrm>
        </p:grpSpPr>
        <p:sp>
          <p:nvSpPr>
            <p:cNvPr id="55" name="Rounded Rectangle 54"/>
            <p:cNvSpPr/>
            <p:nvPr/>
          </p:nvSpPr>
          <p:spPr>
            <a:xfrm>
              <a:off x="1441" y="1513"/>
              <a:ext cx="2949810" cy="861089"/>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6" name="Rounded Rectangle 4"/>
            <p:cNvSpPr/>
            <p:nvPr/>
          </p:nvSpPr>
          <p:spPr>
            <a:xfrm>
              <a:off x="26661" y="26734"/>
              <a:ext cx="2899370" cy="810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a:t>Accreditation &amp; </a:t>
              </a:r>
              <a:r>
                <a:rPr lang="en-US" dirty="0" smtClean="0"/>
                <a:t>Licensing</a:t>
              </a:r>
              <a:endParaRPr lang="en-US" dirty="0"/>
            </a:p>
          </p:txBody>
        </p:sp>
      </p:grpSp>
      <p:grpSp>
        <p:nvGrpSpPr>
          <p:cNvPr id="63" name="Group 62"/>
          <p:cNvGrpSpPr/>
          <p:nvPr/>
        </p:nvGrpSpPr>
        <p:grpSpPr>
          <a:xfrm>
            <a:off x="2385732" y="2104353"/>
            <a:ext cx="2194560" cy="557784"/>
            <a:chOff x="1441" y="1412"/>
            <a:chExt cx="2949810" cy="714900"/>
          </a:xfrm>
          <a:solidFill>
            <a:srgbClr val="0288A8"/>
          </a:solidFill>
        </p:grpSpPr>
        <p:sp>
          <p:nvSpPr>
            <p:cNvPr id="64" name="Rounded Rectangle 63"/>
            <p:cNvSpPr/>
            <p:nvPr/>
          </p:nvSpPr>
          <p:spPr>
            <a:xfrm>
              <a:off x="1441" y="1412"/>
              <a:ext cx="2949810" cy="714900"/>
            </a:xfrm>
            <a:prstGeom prst="roundRect">
              <a:avLst>
                <a:gd name="adj" fmla="val 1000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5" name="Rounded Rectangle 4"/>
            <p:cNvSpPr/>
            <p:nvPr/>
          </p:nvSpPr>
          <p:spPr>
            <a:xfrm>
              <a:off x="22380" y="22351"/>
              <a:ext cx="2907932" cy="6730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err="1" smtClean="0"/>
                <a:t>Auxilio</a:t>
              </a:r>
              <a:endParaRPr lang="en-US" sz="1800" kern="1200" dirty="0"/>
            </a:p>
          </p:txBody>
        </p:sp>
      </p:grpSp>
      <p:grpSp>
        <p:nvGrpSpPr>
          <p:cNvPr id="16" name="Group 15"/>
          <p:cNvGrpSpPr/>
          <p:nvPr/>
        </p:nvGrpSpPr>
        <p:grpSpPr>
          <a:xfrm>
            <a:off x="7110702" y="2104353"/>
            <a:ext cx="2194560" cy="557784"/>
            <a:chOff x="3036257" y="1514"/>
            <a:chExt cx="2597876" cy="559384"/>
          </a:xfrm>
        </p:grpSpPr>
        <p:sp>
          <p:nvSpPr>
            <p:cNvPr id="17" name="Rounded Rectangle 16"/>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Cancer Center</a:t>
              </a:r>
              <a:endParaRPr lang="en-US" sz="1800" kern="1200" dirty="0"/>
            </a:p>
          </p:txBody>
        </p:sp>
      </p:grpSp>
      <p:grpSp>
        <p:nvGrpSpPr>
          <p:cNvPr id="30" name="Group 29"/>
          <p:cNvGrpSpPr/>
          <p:nvPr/>
        </p:nvGrpSpPr>
        <p:grpSpPr>
          <a:xfrm>
            <a:off x="7110702" y="1495918"/>
            <a:ext cx="2194560" cy="557784"/>
            <a:chOff x="3036257" y="1514"/>
            <a:chExt cx="2597876" cy="559384"/>
          </a:xfrm>
        </p:grpSpPr>
        <p:sp>
          <p:nvSpPr>
            <p:cNvPr id="31" name="Rounded Rectangle 30"/>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2"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Ambulatory Surgery</a:t>
              </a:r>
              <a:endParaRPr lang="en-US" sz="1800" kern="1200" dirty="0"/>
            </a:p>
          </p:txBody>
        </p:sp>
      </p:grpSp>
      <p:grpSp>
        <p:nvGrpSpPr>
          <p:cNvPr id="72" name="Group 71"/>
          <p:cNvGrpSpPr/>
          <p:nvPr/>
        </p:nvGrpSpPr>
        <p:grpSpPr>
          <a:xfrm>
            <a:off x="7110702" y="2699140"/>
            <a:ext cx="2194560" cy="557784"/>
            <a:chOff x="3036257" y="1514"/>
            <a:chExt cx="2597876" cy="559384"/>
          </a:xfrm>
        </p:grpSpPr>
        <p:sp>
          <p:nvSpPr>
            <p:cNvPr id="73" name="Rounded Rectangle 72"/>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4"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Cardiac NIL</a:t>
              </a:r>
              <a:endParaRPr lang="en-US" dirty="0"/>
            </a:p>
          </p:txBody>
        </p:sp>
      </p:grpSp>
      <p:grpSp>
        <p:nvGrpSpPr>
          <p:cNvPr id="42" name="Group 41"/>
          <p:cNvGrpSpPr/>
          <p:nvPr/>
        </p:nvGrpSpPr>
        <p:grpSpPr>
          <a:xfrm>
            <a:off x="4682438" y="1498741"/>
            <a:ext cx="2194560" cy="557784"/>
            <a:chOff x="3036257" y="1514"/>
            <a:chExt cx="2597876" cy="559384"/>
          </a:xfrm>
        </p:grpSpPr>
        <p:sp>
          <p:nvSpPr>
            <p:cNvPr id="43" name="Rounded Rectangle 42"/>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a:t>CPMC Research Institute</a:t>
              </a:r>
            </a:p>
          </p:txBody>
        </p:sp>
      </p:grpSp>
      <p:grpSp>
        <p:nvGrpSpPr>
          <p:cNvPr id="87" name="Group 86"/>
          <p:cNvGrpSpPr/>
          <p:nvPr/>
        </p:nvGrpSpPr>
        <p:grpSpPr>
          <a:xfrm>
            <a:off x="2385732" y="3893219"/>
            <a:ext cx="2194560" cy="557784"/>
            <a:chOff x="3036257" y="1514"/>
            <a:chExt cx="2597876" cy="559384"/>
          </a:xfrm>
        </p:grpSpPr>
        <p:sp>
          <p:nvSpPr>
            <p:cNvPr id="88" name="Rounded Rectangle 87"/>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9"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IS (PAC)</a:t>
              </a:r>
              <a:endParaRPr lang="en-US" dirty="0"/>
            </a:p>
          </p:txBody>
        </p:sp>
      </p:grpSp>
      <p:sp>
        <p:nvSpPr>
          <p:cNvPr id="5" name="1912"/>
          <p:cNvSpPr txBox="1"/>
          <p:nvPr/>
        </p:nvSpPr>
        <p:spPr>
          <a:xfrm>
            <a:off x="2394596" y="1035525"/>
            <a:ext cx="4569621" cy="461665"/>
          </a:xfrm>
          <a:prstGeom prst="rect">
            <a:avLst/>
          </a:prstGeom>
          <a:noFill/>
        </p:spPr>
        <p:txBody>
          <a:bodyPr wrap="square" rtlCol="0">
            <a:spAutoFit/>
          </a:bodyPr>
          <a:lstStyle/>
          <a:p>
            <a:r>
              <a:rPr lang="en-US" sz="2400" b="1" dirty="0" smtClean="0">
                <a:solidFill>
                  <a:srgbClr val="0288A8"/>
                </a:solidFill>
              </a:rPr>
              <a:t>PAC Campus </a:t>
            </a:r>
            <a:r>
              <a:rPr lang="en-US" dirty="0" smtClean="0">
                <a:solidFill>
                  <a:srgbClr val="0288A8"/>
                </a:solidFill>
              </a:rPr>
              <a:t>(renovated space Stanford)</a:t>
            </a:r>
            <a:endParaRPr lang="en-US" dirty="0">
              <a:solidFill>
                <a:srgbClr val="0288A8"/>
              </a:solidFill>
            </a:endParaRPr>
          </a:p>
        </p:txBody>
      </p:sp>
      <p:sp>
        <p:nvSpPr>
          <p:cNvPr id="92" name="Mont"/>
          <p:cNvSpPr txBox="1"/>
          <p:nvPr/>
        </p:nvSpPr>
        <p:spPr>
          <a:xfrm>
            <a:off x="7119566" y="1035525"/>
            <a:ext cx="3719603" cy="461665"/>
          </a:xfrm>
          <a:prstGeom prst="rect">
            <a:avLst/>
          </a:prstGeom>
          <a:noFill/>
        </p:spPr>
        <p:txBody>
          <a:bodyPr wrap="square" rtlCol="0">
            <a:spAutoFit/>
          </a:bodyPr>
          <a:lstStyle/>
          <a:p>
            <a:r>
              <a:rPr lang="en-US" sz="2400" b="1" dirty="0" smtClean="0">
                <a:solidFill>
                  <a:srgbClr val="0288A8"/>
                </a:solidFill>
              </a:rPr>
              <a:t>PAC Campus </a:t>
            </a:r>
            <a:r>
              <a:rPr lang="en-US" dirty="0" smtClean="0">
                <a:solidFill>
                  <a:srgbClr val="0288A8"/>
                </a:solidFill>
              </a:rPr>
              <a:t>(remain in place) </a:t>
            </a:r>
            <a:endParaRPr lang="en-US" dirty="0">
              <a:solidFill>
                <a:srgbClr val="0288A8"/>
              </a:solidFill>
            </a:endParaRPr>
          </a:p>
        </p:txBody>
      </p:sp>
      <p:grpSp>
        <p:nvGrpSpPr>
          <p:cNvPr id="91" name="Group 90"/>
          <p:cNvGrpSpPr/>
          <p:nvPr/>
        </p:nvGrpSpPr>
        <p:grpSpPr>
          <a:xfrm>
            <a:off x="9407408" y="2104353"/>
            <a:ext cx="2194560" cy="557784"/>
            <a:chOff x="3036257" y="1514"/>
            <a:chExt cx="2597876" cy="559384"/>
          </a:xfrm>
        </p:grpSpPr>
        <p:sp>
          <p:nvSpPr>
            <p:cNvPr id="94" name="Rounded Rectangle 93"/>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5"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Centralized Mail</a:t>
              </a:r>
              <a:endParaRPr lang="en-US" sz="1800" kern="1200" dirty="0"/>
            </a:p>
          </p:txBody>
        </p:sp>
      </p:grpSp>
      <p:grpSp>
        <p:nvGrpSpPr>
          <p:cNvPr id="99" name="Group 98"/>
          <p:cNvGrpSpPr/>
          <p:nvPr/>
        </p:nvGrpSpPr>
        <p:grpSpPr>
          <a:xfrm>
            <a:off x="9407408" y="1495918"/>
            <a:ext cx="2194560" cy="557784"/>
            <a:chOff x="3036257" y="1514"/>
            <a:chExt cx="2597876" cy="559384"/>
          </a:xfrm>
        </p:grpSpPr>
        <p:sp>
          <p:nvSpPr>
            <p:cNvPr id="100" name="Rounded Rectangle 99"/>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1"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Care Coordination (Overflow)</a:t>
              </a:r>
              <a:endParaRPr lang="en-US" sz="1800" kern="1200" dirty="0"/>
            </a:p>
          </p:txBody>
        </p:sp>
      </p:grpSp>
      <p:grpSp>
        <p:nvGrpSpPr>
          <p:cNvPr id="102" name="Group 101"/>
          <p:cNvGrpSpPr/>
          <p:nvPr/>
        </p:nvGrpSpPr>
        <p:grpSpPr>
          <a:xfrm>
            <a:off x="9407408" y="2699140"/>
            <a:ext cx="2194560" cy="557784"/>
            <a:chOff x="3036257" y="1514"/>
            <a:chExt cx="2597876" cy="559384"/>
          </a:xfrm>
        </p:grpSpPr>
        <p:sp>
          <p:nvSpPr>
            <p:cNvPr id="103" name="Rounded Rectangle 102"/>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4"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HELP</a:t>
              </a:r>
              <a:endParaRPr lang="en-US" dirty="0"/>
            </a:p>
          </p:txBody>
        </p:sp>
      </p:grpSp>
      <p:grpSp>
        <p:nvGrpSpPr>
          <p:cNvPr id="105" name="Group 104"/>
          <p:cNvGrpSpPr/>
          <p:nvPr/>
        </p:nvGrpSpPr>
        <p:grpSpPr>
          <a:xfrm>
            <a:off x="7110702" y="3893219"/>
            <a:ext cx="2194560" cy="557784"/>
            <a:chOff x="3036257" y="1514"/>
            <a:chExt cx="2597876" cy="559384"/>
          </a:xfrm>
        </p:grpSpPr>
        <p:sp>
          <p:nvSpPr>
            <p:cNvPr id="106" name="Rounded Rectangle 105"/>
            <p:cNvSpPr/>
            <p:nvPr/>
          </p:nvSpPr>
          <p:spPr>
            <a:xfrm>
              <a:off x="3036257" y="1514"/>
              <a:ext cx="2597876" cy="559384"/>
            </a:xfrm>
            <a:prstGeom prst="roundRect">
              <a:avLst>
                <a:gd name="adj" fmla="val 10000"/>
              </a:avLst>
            </a:prstGeom>
            <a:solidFill>
              <a:srgbClr val="9C7DB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7"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Library Operations (</a:t>
              </a:r>
              <a:r>
                <a:rPr lang="en-US" sz="1800" kern="1200" dirty="0" err="1" smtClean="0"/>
                <a:t>Gerbode</a:t>
              </a:r>
              <a:r>
                <a:rPr lang="en-US" sz="1800" kern="1200" dirty="0" smtClean="0"/>
                <a:t>)</a:t>
              </a:r>
              <a:endParaRPr lang="en-US" sz="1800" kern="1200" dirty="0"/>
            </a:p>
          </p:txBody>
        </p:sp>
      </p:grpSp>
      <p:grpSp>
        <p:nvGrpSpPr>
          <p:cNvPr id="108" name="Group 107"/>
          <p:cNvGrpSpPr/>
          <p:nvPr/>
        </p:nvGrpSpPr>
        <p:grpSpPr>
          <a:xfrm>
            <a:off x="7110702" y="3299774"/>
            <a:ext cx="2194560" cy="557784"/>
            <a:chOff x="3036257" y="1514"/>
            <a:chExt cx="2597876" cy="559384"/>
          </a:xfrm>
        </p:grpSpPr>
        <p:sp>
          <p:nvSpPr>
            <p:cNvPr id="109" name="Rounded Rectangle 108"/>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0"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err="1" smtClean="0"/>
                <a:t>Histo</a:t>
              </a:r>
              <a:r>
                <a:rPr lang="en-US" sz="1800" kern="1200" dirty="0" smtClean="0"/>
                <a:t> Lab</a:t>
              </a:r>
              <a:endParaRPr lang="en-US" sz="1800" kern="1200" dirty="0"/>
            </a:p>
          </p:txBody>
        </p:sp>
      </p:grpSp>
      <p:grpSp>
        <p:nvGrpSpPr>
          <p:cNvPr id="111" name="Group 110"/>
          <p:cNvGrpSpPr/>
          <p:nvPr/>
        </p:nvGrpSpPr>
        <p:grpSpPr>
          <a:xfrm>
            <a:off x="7110702" y="4488006"/>
            <a:ext cx="2194560" cy="557784"/>
            <a:chOff x="3036257" y="1514"/>
            <a:chExt cx="2597876" cy="559384"/>
          </a:xfrm>
        </p:grpSpPr>
        <p:sp>
          <p:nvSpPr>
            <p:cNvPr id="112" name="Rounded Rectangle 111"/>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3"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a:t>Organ Failure Biorepository</a:t>
              </a:r>
            </a:p>
          </p:txBody>
        </p:sp>
      </p:grpSp>
      <p:grpSp>
        <p:nvGrpSpPr>
          <p:cNvPr id="68" name="Group 67"/>
          <p:cNvGrpSpPr/>
          <p:nvPr/>
        </p:nvGrpSpPr>
        <p:grpSpPr>
          <a:xfrm>
            <a:off x="2385732" y="4488006"/>
            <a:ext cx="2194560" cy="557784"/>
            <a:chOff x="1441" y="4250"/>
            <a:chExt cx="2949810" cy="736781"/>
          </a:xfrm>
        </p:grpSpPr>
        <p:sp>
          <p:nvSpPr>
            <p:cNvPr id="69" name="Rounded Rectangle 68"/>
            <p:cNvSpPr/>
            <p:nvPr/>
          </p:nvSpPr>
          <p:spPr>
            <a:xfrm>
              <a:off x="1441" y="4250"/>
              <a:ext cx="2949810" cy="736781"/>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0" name="Rounded Rectangle 4"/>
            <p:cNvSpPr/>
            <p:nvPr/>
          </p:nvSpPr>
          <p:spPr>
            <a:xfrm>
              <a:off x="23021" y="25830"/>
              <a:ext cx="2906650" cy="693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Medical Staff Services</a:t>
              </a:r>
              <a:endParaRPr lang="en-US" dirty="0"/>
            </a:p>
          </p:txBody>
        </p:sp>
      </p:grpSp>
      <p:grpSp>
        <p:nvGrpSpPr>
          <p:cNvPr id="71" name="Group 70"/>
          <p:cNvGrpSpPr/>
          <p:nvPr/>
        </p:nvGrpSpPr>
        <p:grpSpPr>
          <a:xfrm>
            <a:off x="2385732" y="2699140"/>
            <a:ext cx="2194560" cy="557784"/>
            <a:chOff x="1441" y="1513"/>
            <a:chExt cx="2949810" cy="861089"/>
          </a:xfrm>
        </p:grpSpPr>
        <p:sp>
          <p:nvSpPr>
            <p:cNvPr id="81" name="Rounded Rectangle 80"/>
            <p:cNvSpPr/>
            <p:nvPr/>
          </p:nvSpPr>
          <p:spPr>
            <a:xfrm>
              <a:off x="1441" y="1513"/>
              <a:ext cx="2949810" cy="861089"/>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2" name="Rounded Rectangle 4"/>
            <p:cNvSpPr/>
            <p:nvPr/>
          </p:nvSpPr>
          <p:spPr>
            <a:xfrm>
              <a:off x="26661" y="26734"/>
              <a:ext cx="2899370" cy="810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Breast Health Center</a:t>
              </a:r>
              <a:endParaRPr lang="en-US" dirty="0"/>
            </a:p>
          </p:txBody>
        </p:sp>
      </p:grpSp>
      <p:grpSp>
        <p:nvGrpSpPr>
          <p:cNvPr id="98" name="Group 97"/>
          <p:cNvGrpSpPr/>
          <p:nvPr/>
        </p:nvGrpSpPr>
        <p:grpSpPr>
          <a:xfrm>
            <a:off x="4682438" y="2699140"/>
            <a:ext cx="2194560" cy="557784"/>
            <a:chOff x="3036257" y="1514"/>
            <a:chExt cx="2597876" cy="559384"/>
          </a:xfrm>
          <a:solidFill>
            <a:schemeClr val="accent4">
              <a:lumMod val="75000"/>
            </a:schemeClr>
          </a:solidFill>
        </p:grpSpPr>
        <p:sp>
          <p:nvSpPr>
            <p:cNvPr id="115" name="Rounded Rectangle 114"/>
            <p:cNvSpPr/>
            <p:nvPr/>
          </p:nvSpPr>
          <p:spPr>
            <a:xfrm>
              <a:off x="3036257" y="1514"/>
              <a:ext cx="2597876" cy="559384"/>
            </a:xfrm>
            <a:prstGeom prst="roundRect">
              <a:avLst>
                <a:gd name="adj" fmla="val 1000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6" name="Rounded Rectangle 4"/>
            <p:cNvSpPr/>
            <p:nvPr/>
          </p:nvSpPr>
          <p:spPr>
            <a:xfrm>
              <a:off x="3052641" y="17898"/>
              <a:ext cx="2565108" cy="5266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Infection Control</a:t>
              </a:r>
              <a:endParaRPr lang="en-US" dirty="0"/>
            </a:p>
          </p:txBody>
        </p:sp>
      </p:grpSp>
      <p:grpSp>
        <p:nvGrpSpPr>
          <p:cNvPr id="123" name="Group 122"/>
          <p:cNvGrpSpPr/>
          <p:nvPr/>
        </p:nvGrpSpPr>
        <p:grpSpPr>
          <a:xfrm>
            <a:off x="4664908" y="3299774"/>
            <a:ext cx="2194560" cy="557784"/>
            <a:chOff x="1441" y="4250"/>
            <a:chExt cx="2949810" cy="736781"/>
          </a:xfrm>
        </p:grpSpPr>
        <p:sp>
          <p:nvSpPr>
            <p:cNvPr id="124" name="Rounded Rectangle 123"/>
            <p:cNvSpPr/>
            <p:nvPr/>
          </p:nvSpPr>
          <p:spPr>
            <a:xfrm>
              <a:off x="1441" y="4250"/>
              <a:ext cx="2949810" cy="73678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5" name="Rounded Rectangle 4"/>
            <p:cNvSpPr/>
            <p:nvPr/>
          </p:nvSpPr>
          <p:spPr>
            <a:xfrm>
              <a:off x="23021" y="25830"/>
              <a:ext cx="2906650" cy="693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Melanoma &amp; Head/Neck</a:t>
              </a:r>
              <a:endParaRPr lang="en-US" dirty="0"/>
            </a:p>
          </p:txBody>
        </p:sp>
      </p:grpSp>
      <p:grpSp>
        <p:nvGrpSpPr>
          <p:cNvPr id="126" name="Group 125"/>
          <p:cNvGrpSpPr/>
          <p:nvPr/>
        </p:nvGrpSpPr>
        <p:grpSpPr>
          <a:xfrm>
            <a:off x="4664908" y="3893219"/>
            <a:ext cx="2194560" cy="557784"/>
            <a:chOff x="3036257" y="1514"/>
            <a:chExt cx="2597876" cy="559384"/>
          </a:xfrm>
          <a:solidFill>
            <a:schemeClr val="accent4">
              <a:lumMod val="75000"/>
            </a:schemeClr>
          </a:solidFill>
        </p:grpSpPr>
        <p:sp>
          <p:nvSpPr>
            <p:cNvPr id="127" name="Rounded Rectangle 126"/>
            <p:cNvSpPr/>
            <p:nvPr/>
          </p:nvSpPr>
          <p:spPr>
            <a:xfrm>
              <a:off x="3036257" y="1514"/>
              <a:ext cx="2597876" cy="559384"/>
            </a:xfrm>
            <a:prstGeom prst="roundRect">
              <a:avLst>
                <a:gd name="adj" fmla="val 1000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8" name="Rounded Rectangle 4"/>
            <p:cNvSpPr/>
            <p:nvPr/>
          </p:nvSpPr>
          <p:spPr>
            <a:xfrm>
              <a:off x="3052641" y="17898"/>
              <a:ext cx="2565108" cy="5266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Risk Management</a:t>
              </a:r>
              <a:endParaRPr lang="en-US" dirty="0"/>
            </a:p>
          </p:txBody>
        </p:sp>
      </p:grpSp>
      <p:grpSp>
        <p:nvGrpSpPr>
          <p:cNvPr id="129" name="Group 128"/>
          <p:cNvGrpSpPr/>
          <p:nvPr/>
        </p:nvGrpSpPr>
        <p:grpSpPr>
          <a:xfrm>
            <a:off x="4664908" y="4488006"/>
            <a:ext cx="2194560" cy="557784"/>
            <a:chOff x="1441" y="4250"/>
            <a:chExt cx="2949810" cy="736781"/>
          </a:xfrm>
        </p:grpSpPr>
        <p:sp>
          <p:nvSpPr>
            <p:cNvPr id="130" name="Rounded Rectangle 129"/>
            <p:cNvSpPr/>
            <p:nvPr/>
          </p:nvSpPr>
          <p:spPr>
            <a:xfrm>
              <a:off x="1441" y="4250"/>
              <a:ext cx="2949810" cy="736781"/>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1" name="Rounded Rectangle 4"/>
            <p:cNvSpPr/>
            <p:nvPr/>
          </p:nvSpPr>
          <p:spPr>
            <a:xfrm>
              <a:off x="23021" y="25830"/>
              <a:ext cx="2906650" cy="693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WHRC</a:t>
              </a:r>
              <a:endParaRPr lang="en-US" dirty="0"/>
            </a:p>
          </p:txBody>
        </p:sp>
      </p:grpSp>
      <p:grpSp>
        <p:nvGrpSpPr>
          <p:cNvPr id="135" name="Group 134"/>
          <p:cNvGrpSpPr/>
          <p:nvPr/>
        </p:nvGrpSpPr>
        <p:grpSpPr>
          <a:xfrm>
            <a:off x="9389878" y="3893219"/>
            <a:ext cx="2194560" cy="557784"/>
            <a:chOff x="3036257" y="1514"/>
            <a:chExt cx="2597876" cy="559384"/>
          </a:xfrm>
        </p:grpSpPr>
        <p:sp>
          <p:nvSpPr>
            <p:cNvPr id="136" name="Rounded Rectangle 135"/>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7"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Quality &amp; Safety</a:t>
              </a:r>
              <a:endParaRPr lang="en-US" sz="1800" kern="1200" dirty="0"/>
            </a:p>
          </p:txBody>
        </p:sp>
      </p:grpSp>
      <p:grpSp>
        <p:nvGrpSpPr>
          <p:cNvPr id="138" name="Group 137"/>
          <p:cNvGrpSpPr/>
          <p:nvPr/>
        </p:nvGrpSpPr>
        <p:grpSpPr>
          <a:xfrm>
            <a:off x="9389878" y="3299774"/>
            <a:ext cx="2194560" cy="557784"/>
            <a:chOff x="3036257" y="1514"/>
            <a:chExt cx="2597876" cy="559384"/>
          </a:xfrm>
        </p:grpSpPr>
        <p:sp>
          <p:nvSpPr>
            <p:cNvPr id="139" name="Rounded Rectangle 138"/>
            <p:cNvSpPr/>
            <p:nvPr/>
          </p:nvSpPr>
          <p:spPr>
            <a:xfrm>
              <a:off x="3036257" y="1514"/>
              <a:ext cx="2597876" cy="559384"/>
            </a:xfrm>
            <a:prstGeom prst="roundRect">
              <a:avLst>
                <a:gd name="adj" fmla="val 10000"/>
              </a:avLst>
            </a:prstGeom>
            <a:solidFill>
              <a:srgbClr val="9C7DB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0"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Program in Medical and Human Values</a:t>
              </a:r>
              <a:endParaRPr lang="en-US" sz="1800" kern="1200" dirty="0"/>
            </a:p>
          </p:txBody>
        </p:sp>
      </p:grpSp>
      <p:sp>
        <p:nvSpPr>
          <p:cNvPr id="148" name="1912"/>
          <p:cNvSpPr txBox="1"/>
          <p:nvPr/>
        </p:nvSpPr>
        <p:spPr>
          <a:xfrm>
            <a:off x="215283" y="1962871"/>
            <a:ext cx="1941064" cy="400110"/>
          </a:xfrm>
          <a:prstGeom prst="rect">
            <a:avLst/>
          </a:prstGeom>
          <a:noFill/>
        </p:spPr>
        <p:txBody>
          <a:bodyPr wrap="square" rtlCol="0">
            <a:spAutoFit/>
          </a:bodyPr>
          <a:lstStyle/>
          <a:p>
            <a:r>
              <a:rPr lang="en-US" sz="2000" b="1" dirty="0" smtClean="0">
                <a:solidFill>
                  <a:srgbClr val="0288A8"/>
                </a:solidFill>
              </a:rPr>
              <a:t>2016 Locations:</a:t>
            </a:r>
            <a:endParaRPr lang="en-US" sz="1600" dirty="0">
              <a:solidFill>
                <a:srgbClr val="0288A8"/>
              </a:solidFill>
            </a:endParaRPr>
          </a:p>
        </p:txBody>
      </p:sp>
      <p:sp>
        <p:nvSpPr>
          <p:cNvPr id="149" name="Rounded Rectangle 4"/>
          <p:cNvSpPr/>
          <p:nvPr/>
        </p:nvSpPr>
        <p:spPr>
          <a:xfrm>
            <a:off x="215283" y="2364242"/>
            <a:ext cx="255344" cy="322830"/>
          </a:xfrm>
          <a:prstGeom prst="rect">
            <a:avLst/>
          </a:prstGeom>
          <a:solidFill>
            <a:srgbClr val="0288A8"/>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150" name="Rounded Rectangle 4"/>
          <p:cNvSpPr/>
          <p:nvPr/>
        </p:nvSpPr>
        <p:spPr>
          <a:xfrm>
            <a:off x="215283" y="2778378"/>
            <a:ext cx="255344" cy="322830"/>
          </a:xfrm>
          <a:prstGeom prst="rect">
            <a:avLst/>
          </a:prstGeom>
          <a:solidFill>
            <a:schemeClr val="accent4">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151" name="Rounded Rectangle 4"/>
          <p:cNvSpPr/>
          <p:nvPr/>
        </p:nvSpPr>
        <p:spPr>
          <a:xfrm>
            <a:off x="215283" y="3632842"/>
            <a:ext cx="255344" cy="322830"/>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152" name="Rounded Rectangle 4"/>
          <p:cNvSpPr/>
          <p:nvPr/>
        </p:nvSpPr>
        <p:spPr>
          <a:xfrm>
            <a:off x="215283" y="4050578"/>
            <a:ext cx="255344" cy="322830"/>
          </a:xfrm>
          <a:prstGeom prst="rect">
            <a:avLst/>
          </a:prstGeom>
          <a:solidFill>
            <a:srgbClr val="9C7DB9"/>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4" name="TextBox 3"/>
          <p:cNvSpPr txBox="1"/>
          <p:nvPr/>
        </p:nvSpPr>
        <p:spPr>
          <a:xfrm>
            <a:off x="470820" y="2281092"/>
            <a:ext cx="1398924" cy="2123658"/>
          </a:xfrm>
          <a:prstGeom prst="rect">
            <a:avLst/>
          </a:prstGeom>
          <a:noFill/>
        </p:spPr>
        <p:txBody>
          <a:bodyPr wrap="square" rtlCol="0">
            <a:spAutoFit/>
          </a:bodyPr>
          <a:lstStyle/>
          <a:p>
            <a:pPr>
              <a:lnSpc>
                <a:spcPct val="165000"/>
              </a:lnSpc>
            </a:pPr>
            <a:r>
              <a:rPr lang="en-US" sz="1600" dirty="0" smtClean="0"/>
              <a:t>PAC</a:t>
            </a:r>
            <a:endParaRPr lang="en-US" sz="1600" dirty="0"/>
          </a:p>
          <a:p>
            <a:pPr>
              <a:lnSpc>
                <a:spcPct val="165000"/>
              </a:lnSpc>
            </a:pPr>
            <a:r>
              <a:rPr lang="en-US" sz="1600" dirty="0" smtClean="0"/>
              <a:t>CAL</a:t>
            </a:r>
          </a:p>
          <a:p>
            <a:pPr>
              <a:lnSpc>
                <a:spcPct val="165000"/>
              </a:lnSpc>
            </a:pPr>
            <a:r>
              <a:rPr lang="en-US" sz="1600" dirty="0"/>
              <a:t>Davies</a:t>
            </a:r>
          </a:p>
          <a:p>
            <a:pPr>
              <a:lnSpc>
                <a:spcPct val="165000"/>
              </a:lnSpc>
            </a:pPr>
            <a:r>
              <a:rPr lang="en-US" sz="1600" dirty="0"/>
              <a:t>633 Folsom</a:t>
            </a:r>
          </a:p>
          <a:p>
            <a:pPr>
              <a:lnSpc>
                <a:spcPct val="165000"/>
              </a:lnSpc>
            </a:pPr>
            <a:r>
              <a:rPr lang="en-US" sz="1600" dirty="0" smtClean="0"/>
              <a:t>Library</a:t>
            </a:r>
          </a:p>
        </p:txBody>
      </p:sp>
      <p:grpSp>
        <p:nvGrpSpPr>
          <p:cNvPr id="97" name="Group 96"/>
          <p:cNvGrpSpPr/>
          <p:nvPr/>
        </p:nvGrpSpPr>
        <p:grpSpPr>
          <a:xfrm>
            <a:off x="4684710" y="2100908"/>
            <a:ext cx="2194560" cy="557784"/>
            <a:chOff x="3036257" y="1514"/>
            <a:chExt cx="2597876" cy="559384"/>
          </a:xfrm>
          <a:solidFill>
            <a:schemeClr val="accent4">
              <a:lumMod val="75000"/>
            </a:schemeClr>
          </a:solidFill>
        </p:grpSpPr>
        <p:sp>
          <p:nvSpPr>
            <p:cNvPr id="114" name="Rounded Rectangle 113"/>
            <p:cNvSpPr/>
            <p:nvPr/>
          </p:nvSpPr>
          <p:spPr>
            <a:xfrm>
              <a:off x="3036257" y="1514"/>
              <a:ext cx="2597876" cy="559384"/>
            </a:xfrm>
            <a:prstGeom prst="roundRect">
              <a:avLst>
                <a:gd name="adj" fmla="val 1000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7" name="Rounded Rectangle 4"/>
            <p:cNvSpPr/>
            <p:nvPr/>
          </p:nvSpPr>
          <p:spPr>
            <a:xfrm>
              <a:off x="3052641" y="17898"/>
              <a:ext cx="2565108" cy="5266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Diabetes</a:t>
              </a:r>
              <a:endParaRPr lang="en-US" dirty="0"/>
            </a:p>
          </p:txBody>
        </p:sp>
      </p:grpSp>
      <p:grpSp>
        <p:nvGrpSpPr>
          <p:cNvPr id="118" name="Group 117"/>
          <p:cNvGrpSpPr/>
          <p:nvPr/>
        </p:nvGrpSpPr>
        <p:grpSpPr>
          <a:xfrm>
            <a:off x="2385732" y="5099465"/>
            <a:ext cx="2194560" cy="557784"/>
            <a:chOff x="1441" y="4250"/>
            <a:chExt cx="2949810" cy="736781"/>
          </a:xfrm>
        </p:grpSpPr>
        <p:sp>
          <p:nvSpPr>
            <p:cNvPr id="119" name="Rounded Rectangle 118"/>
            <p:cNvSpPr/>
            <p:nvPr/>
          </p:nvSpPr>
          <p:spPr>
            <a:xfrm>
              <a:off x="1441" y="4250"/>
              <a:ext cx="2949810" cy="736781"/>
            </a:xfrm>
            <a:prstGeom prst="roundRect">
              <a:avLst>
                <a:gd name="adj" fmla="val 10000"/>
              </a:avLst>
            </a:prstGeom>
            <a:solidFill>
              <a:schemeClr val="accent2">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0" name="Rounded Rectangle 4"/>
            <p:cNvSpPr/>
            <p:nvPr/>
          </p:nvSpPr>
          <p:spPr>
            <a:xfrm>
              <a:off x="23021" y="25830"/>
              <a:ext cx="2906650" cy="693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Nuclear Medicine</a:t>
              </a:r>
              <a:endParaRPr lang="en-US" dirty="0"/>
            </a:p>
          </p:txBody>
        </p:sp>
      </p:grpSp>
      <p:sp>
        <p:nvSpPr>
          <p:cNvPr id="134" name="Rounded Rectangle 4"/>
          <p:cNvSpPr/>
          <p:nvPr/>
        </p:nvSpPr>
        <p:spPr>
          <a:xfrm>
            <a:off x="215283" y="3204649"/>
            <a:ext cx="255344" cy="322830"/>
          </a:xfrm>
          <a:prstGeom prst="rect">
            <a:avLst/>
          </a:prstGeom>
          <a:solidFill>
            <a:schemeClr val="accent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grpSp>
        <p:nvGrpSpPr>
          <p:cNvPr id="153" name="Group 152"/>
          <p:cNvGrpSpPr/>
          <p:nvPr/>
        </p:nvGrpSpPr>
        <p:grpSpPr>
          <a:xfrm>
            <a:off x="9389878" y="4488006"/>
            <a:ext cx="2194560" cy="557784"/>
            <a:chOff x="3036257" y="1514"/>
            <a:chExt cx="2597876" cy="559384"/>
          </a:xfrm>
        </p:grpSpPr>
        <p:sp>
          <p:nvSpPr>
            <p:cNvPr id="154" name="Rounded Rectangle 153"/>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5"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Melanoma (SPMF)</a:t>
              </a:r>
              <a:endParaRPr lang="en-US" dirty="0"/>
            </a:p>
          </p:txBody>
        </p:sp>
      </p:grpSp>
      <p:grpSp>
        <p:nvGrpSpPr>
          <p:cNvPr id="156" name="Group 155"/>
          <p:cNvGrpSpPr/>
          <p:nvPr/>
        </p:nvGrpSpPr>
        <p:grpSpPr>
          <a:xfrm>
            <a:off x="7110702" y="5088481"/>
            <a:ext cx="2194560" cy="557784"/>
            <a:chOff x="3036257" y="1514"/>
            <a:chExt cx="2597876" cy="559384"/>
          </a:xfrm>
        </p:grpSpPr>
        <p:sp>
          <p:nvSpPr>
            <p:cNvPr id="157" name="Rounded Rectangle 156"/>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8"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Head &amp; Neck (SPMF)</a:t>
              </a:r>
              <a:endParaRPr lang="en-US" dirty="0"/>
            </a:p>
          </p:txBody>
        </p:sp>
      </p:grpSp>
      <p:grpSp>
        <p:nvGrpSpPr>
          <p:cNvPr id="90" name="Group 89"/>
          <p:cNvGrpSpPr/>
          <p:nvPr/>
        </p:nvGrpSpPr>
        <p:grpSpPr>
          <a:xfrm>
            <a:off x="4664907" y="5099465"/>
            <a:ext cx="2194560" cy="557784"/>
            <a:chOff x="1441" y="1751"/>
            <a:chExt cx="2949810" cy="870861"/>
          </a:xfrm>
        </p:grpSpPr>
        <p:sp>
          <p:nvSpPr>
            <p:cNvPr id="93" name="Rounded Rectangle 92"/>
            <p:cNvSpPr/>
            <p:nvPr/>
          </p:nvSpPr>
          <p:spPr>
            <a:xfrm>
              <a:off x="1441" y="1751"/>
              <a:ext cx="2949810" cy="870861"/>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6" name="Rounded Rectangle 4"/>
            <p:cNvSpPr/>
            <p:nvPr/>
          </p:nvSpPr>
          <p:spPr>
            <a:xfrm>
              <a:off x="26948" y="27258"/>
              <a:ext cx="2898796" cy="81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Pelvic Medicine</a:t>
              </a:r>
              <a:endParaRPr lang="en-US" sz="1800" kern="1200" dirty="0"/>
            </a:p>
          </p:txBody>
        </p:sp>
      </p:grpSp>
      <p:grpSp>
        <p:nvGrpSpPr>
          <p:cNvPr id="121" name="Group 120"/>
          <p:cNvGrpSpPr/>
          <p:nvPr/>
        </p:nvGrpSpPr>
        <p:grpSpPr>
          <a:xfrm>
            <a:off x="2379669" y="5710924"/>
            <a:ext cx="2194560" cy="557784"/>
            <a:chOff x="1441" y="4250"/>
            <a:chExt cx="2949810" cy="736781"/>
          </a:xfrm>
        </p:grpSpPr>
        <p:sp>
          <p:nvSpPr>
            <p:cNvPr id="122" name="Rounded Rectangle 121"/>
            <p:cNvSpPr/>
            <p:nvPr/>
          </p:nvSpPr>
          <p:spPr>
            <a:xfrm>
              <a:off x="1441" y="4250"/>
              <a:ext cx="2949810" cy="73678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2" name="Rounded Rectangle 4"/>
            <p:cNvSpPr/>
            <p:nvPr/>
          </p:nvSpPr>
          <p:spPr>
            <a:xfrm>
              <a:off x="23021" y="25830"/>
              <a:ext cx="2906650" cy="693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Pharmacy Limited</a:t>
              </a:r>
              <a:endParaRPr lang="en-US" dirty="0"/>
            </a:p>
          </p:txBody>
        </p:sp>
      </p:grpSp>
      <p:grpSp>
        <p:nvGrpSpPr>
          <p:cNvPr id="133" name="Group 132"/>
          <p:cNvGrpSpPr/>
          <p:nvPr/>
        </p:nvGrpSpPr>
        <p:grpSpPr>
          <a:xfrm>
            <a:off x="7109561" y="5698170"/>
            <a:ext cx="2194560" cy="566847"/>
            <a:chOff x="1441" y="-7721"/>
            <a:chExt cx="2949810" cy="748752"/>
          </a:xfrm>
        </p:grpSpPr>
        <p:sp>
          <p:nvSpPr>
            <p:cNvPr id="141" name="Rounded Rectangle 140"/>
            <p:cNvSpPr/>
            <p:nvPr/>
          </p:nvSpPr>
          <p:spPr>
            <a:xfrm>
              <a:off x="1441" y="4250"/>
              <a:ext cx="2949810" cy="73678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2" name="Rounded Rectangle 4"/>
            <p:cNvSpPr/>
            <p:nvPr/>
          </p:nvSpPr>
          <p:spPr>
            <a:xfrm>
              <a:off x="23021" y="-7721"/>
              <a:ext cx="2906649" cy="6936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Nuclear Medicine</a:t>
              </a:r>
              <a:endParaRPr lang="en-US" dirty="0"/>
            </a:p>
          </p:txBody>
        </p:sp>
      </p:grpSp>
    </p:spTree>
    <p:extLst>
      <p:ext uri="{BB962C8B-B14F-4D97-AF65-F5344CB8AC3E}">
        <p14:creationId xmlns:p14="http://schemas.microsoft.com/office/powerpoint/2010/main" val="29477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6856" y="111169"/>
            <a:ext cx="7491673" cy="842851"/>
          </a:xfrm>
        </p:spPr>
        <p:txBody>
          <a:bodyPr/>
          <a:lstStyle/>
          <a:p>
            <a:r>
              <a:rPr lang="en-US" sz="4000" dirty="0" smtClean="0"/>
              <a:t>2020 Future State Continued</a:t>
            </a:r>
            <a:endParaRPr lang="en-US" sz="4000" dirty="0"/>
          </a:p>
        </p:txBody>
      </p:sp>
      <p:sp>
        <p:nvSpPr>
          <p:cNvPr id="87" name="1912"/>
          <p:cNvSpPr txBox="1"/>
          <p:nvPr/>
        </p:nvSpPr>
        <p:spPr>
          <a:xfrm>
            <a:off x="215283" y="1962871"/>
            <a:ext cx="1941064" cy="400110"/>
          </a:xfrm>
          <a:prstGeom prst="rect">
            <a:avLst/>
          </a:prstGeom>
          <a:noFill/>
        </p:spPr>
        <p:txBody>
          <a:bodyPr wrap="square" rtlCol="0">
            <a:spAutoFit/>
          </a:bodyPr>
          <a:lstStyle/>
          <a:p>
            <a:r>
              <a:rPr lang="en-US" sz="2000" b="1" dirty="0" smtClean="0">
                <a:solidFill>
                  <a:srgbClr val="0288A8"/>
                </a:solidFill>
              </a:rPr>
              <a:t>2016 Locations:</a:t>
            </a:r>
            <a:endParaRPr lang="en-US" sz="1600" dirty="0">
              <a:solidFill>
                <a:srgbClr val="0288A8"/>
              </a:solidFill>
            </a:endParaRPr>
          </a:p>
        </p:txBody>
      </p:sp>
      <p:sp>
        <p:nvSpPr>
          <p:cNvPr id="88" name="Rounded Rectangle 4"/>
          <p:cNvSpPr/>
          <p:nvPr/>
        </p:nvSpPr>
        <p:spPr>
          <a:xfrm>
            <a:off x="215283" y="2364242"/>
            <a:ext cx="255344" cy="322830"/>
          </a:xfrm>
          <a:prstGeom prst="rect">
            <a:avLst/>
          </a:prstGeom>
          <a:solidFill>
            <a:srgbClr val="0288A8"/>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89" name="Rounded Rectangle 4"/>
          <p:cNvSpPr/>
          <p:nvPr/>
        </p:nvSpPr>
        <p:spPr>
          <a:xfrm>
            <a:off x="215283" y="2778378"/>
            <a:ext cx="255344" cy="322830"/>
          </a:xfrm>
          <a:prstGeom prst="rect">
            <a:avLst/>
          </a:prstGeom>
          <a:solidFill>
            <a:schemeClr val="accent4">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90" name="Rounded Rectangle 4"/>
          <p:cNvSpPr/>
          <p:nvPr/>
        </p:nvSpPr>
        <p:spPr>
          <a:xfrm>
            <a:off x="215283" y="3632842"/>
            <a:ext cx="255344" cy="322830"/>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91" name="Rounded Rectangle 4"/>
          <p:cNvSpPr/>
          <p:nvPr/>
        </p:nvSpPr>
        <p:spPr>
          <a:xfrm>
            <a:off x="215283" y="4050578"/>
            <a:ext cx="255344" cy="322830"/>
          </a:xfrm>
          <a:prstGeom prst="rect">
            <a:avLst/>
          </a:prstGeom>
          <a:solidFill>
            <a:srgbClr val="9C7DB9"/>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94" name="TextBox 93"/>
          <p:cNvSpPr txBox="1"/>
          <p:nvPr/>
        </p:nvSpPr>
        <p:spPr>
          <a:xfrm>
            <a:off x="470820" y="2281092"/>
            <a:ext cx="1398924" cy="2123658"/>
          </a:xfrm>
          <a:prstGeom prst="rect">
            <a:avLst/>
          </a:prstGeom>
          <a:noFill/>
        </p:spPr>
        <p:txBody>
          <a:bodyPr wrap="square" rtlCol="0">
            <a:spAutoFit/>
          </a:bodyPr>
          <a:lstStyle/>
          <a:p>
            <a:pPr>
              <a:lnSpc>
                <a:spcPct val="165000"/>
              </a:lnSpc>
            </a:pPr>
            <a:r>
              <a:rPr lang="en-US" sz="1600" dirty="0" smtClean="0"/>
              <a:t>PAC</a:t>
            </a:r>
            <a:endParaRPr lang="en-US" sz="1600" dirty="0"/>
          </a:p>
          <a:p>
            <a:pPr>
              <a:lnSpc>
                <a:spcPct val="165000"/>
              </a:lnSpc>
            </a:pPr>
            <a:r>
              <a:rPr lang="en-US" sz="1600" dirty="0" smtClean="0"/>
              <a:t>CAL</a:t>
            </a:r>
          </a:p>
          <a:p>
            <a:pPr>
              <a:lnSpc>
                <a:spcPct val="165000"/>
              </a:lnSpc>
            </a:pPr>
            <a:r>
              <a:rPr lang="en-US" sz="1600" dirty="0"/>
              <a:t>Davies</a:t>
            </a:r>
          </a:p>
          <a:p>
            <a:pPr>
              <a:lnSpc>
                <a:spcPct val="165000"/>
              </a:lnSpc>
            </a:pPr>
            <a:r>
              <a:rPr lang="en-US" sz="1600" dirty="0"/>
              <a:t>633 Folsom</a:t>
            </a:r>
          </a:p>
          <a:p>
            <a:pPr>
              <a:lnSpc>
                <a:spcPct val="165000"/>
              </a:lnSpc>
            </a:pPr>
            <a:r>
              <a:rPr lang="en-US" sz="1600" dirty="0" smtClean="0"/>
              <a:t>Library</a:t>
            </a:r>
          </a:p>
        </p:txBody>
      </p:sp>
      <p:sp>
        <p:nvSpPr>
          <p:cNvPr id="95" name="Rounded Rectangle 4"/>
          <p:cNvSpPr/>
          <p:nvPr/>
        </p:nvSpPr>
        <p:spPr>
          <a:xfrm>
            <a:off x="215283" y="3204649"/>
            <a:ext cx="255344" cy="322830"/>
          </a:xfrm>
          <a:prstGeom prst="rect">
            <a:avLst/>
          </a:prstGeom>
          <a:solidFill>
            <a:schemeClr val="accent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grpSp>
        <p:nvGrpSpPr>
          <p:cNvPr id="59" name="Group 58"/>
          <p:cNvGrpSpPr/>
          <p:nvPr/>
        </p:nvGrpSpPr>
        <p:grpSpPr>
          <a:xfrm>
            <a:off x="7122031" y="2162369"/>
            <a:ext cx="2194560" cy="557784"/>
            <a:chOff x="1441" y="1513"/>
            <a:chExt cx="2949810" cy="861089"/>
          </a:xfrm>
        </p:grpSpPr>
        <p:sp>
          <p:nvSpPr>
            <p:cNvPr id="63" name="Rounded Rectangle 62"/>
            <p:cNvSpPr/>
            <p:nvPr/>
          </p:nvSpPr>
          <p:spPr>
            <a:xfrm>
              <a:off x="1441" y="1513"/>
              <a:ext cx="2949810" cy="861089"/>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4" name="Rounded Rectangle 4"/>
            <p:cNvSpPr/>
            <p:nvPr/>
          </p:nvSpPr>
          <p:spPr>
            <a:xfrm>
              <a:off x="26661" y="26734"/>
              <a:ext cx="2899370" cy="810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Outpatient Lab</a:t>
              </a:r>
              <a:endParaRPr lang="en-US" dirty="0"/>
            </a:p>
          </p:txBody>
        </p:sp>
      </p:grpSp>
      <p:grpSp>
        <p:nvGrpSpPr>
          <p:cNvPr id="65" name="Group 64"/>
          <p:cNvGrpSpPr/>
          <p:nvPr/>
        </p:nvGrpSpPr>
        <p:grpSpPr>
          <a:xfrm>
            <a:off x="9407350" y="2162369"/>
            <a:ext cx="2194560" cy="557784"/>
            <a:chOff x="3036257" y="1514"/>
            <a:chExt cx="2597876" cy="559384"/>
          </a:xfrm>
        </p:grpSpPr>
        <p:sp>
          <p:nvSpPr>
            <p:cNvPr id="66" name="Rounded Rectangle 65"/>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7"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Imaging Services</a:t>
              </a:r>
              <a:endParaRPr lang="en-US" sz="1800" kern="1200" dirty="0"/>
            </a:p>
          </p:txBody>
        </p:sp>
      </p:grpSp>
      <p:grpSp>
        <p:nvGrpSpPr>
          <p:cNvPr id="96" name="Group 95"/>
          <p:cNvGrpSpPr/>
          <p:nvPr/>
        </p:nvGrpSpPr>
        <p:grpSpPr>
          <a:xfrm>
            <a:off x="7135872" y="1552401"/>
            <a:ext cx="2194560" cy="557784"/>
            <a:chOff x="3036257" y="1514"/>
            <a:chExt cx="2597876" cy="559384"/>
          </a:xfrm>
          <a:solidFill>
            <a:schemeClr val="accent4">
              <a:lumMod val="75000"/>
            </a:schemeClr>
          </a:solidFill>
        </p:grpSpPr>
        <p:sp>
          <p:nvSpPr>
            <p:cNvPr id="97" name="Rounded Rectangle 96"/>
            <p:cNvSpPr/>
            <p:nvPr/>
          </p:nvSpPr>
          <p:spPr>
            <a:xfrm>
              <a:off x="3036257" y="1514"/>
              <a:ext cx="2597876" cy="559384"/>
            </a:xfrm>
            <a:prstGeom prst="roundRect">
              <a:avLst>
                <a:gd name="adj" fmla="val 1000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8" name="Rounded Rectangle 4"/>
            <p:cNvSpPr/>
            <p:nvPr/>
          </p:nvSpPr>
          <p:spPr>
            <a:xfrm>
              <a:off x="3052641" y="17898"/>
              <a:ext cx="2565108" cy="5266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a:t>Breast Care </a:t>
              </a:r>
              <a:r>
                <a:rPr lang="en-US" dirty="0" smtClean="0"/>
                <a:t>Clinic (SPMF)</a:t>
              </a:r>
              <a:endParaRPr lang="en-US" dirty="0"/>
            </a:p>
          </p:txBody>
        </p:sp>
      </p:grpSp>
      <p:grpSp>
        <p:nvGrpSpPr>
          <p:cNvPr id="102" name="Group 101"/>
          <p:cNvGrpSpPr/>
          <p:nvPr/>
        </p:nvGrpSpPr>
        <p:grpSpPr>
          <a:xfrm>
            <a:off x="9421191" y="1547399"/>
            <a:ext cx="2194560" cy="557784"/>
            <a:chOff x="3036257" y="1514"/>
            <a:chExt cx="2597876" cy="559384"/>
          </a:xfrm>
          <a:solidFill>
            <a:schemeClr val="accent4">
              <a:lumMod val="75000"/>
            </a:schemeClr>
          </a:solidFill>
        </p:grpSpPr>
        <p:sp>
          <p:nvSpPr>
            <p:cNvPr id="103" name="Rounded Rectangle 102"/>
            <p:cNvSpPr/>
            <p:nvPr/>
          </p:nvSpPr>
          <p:spPr>
            <a:xfrm>
              <a:off x="3036257" y="1514"/>
              <a:ext cx="2597876" cy="559384"/>
            </a:xfrm>
            <a:prstGeom prst="roundRect">
              <a:avLst>
                <a:gd name="adj" fmla="val 10000"/>
              </a:avLst>
            </a:prstGeom>
            <a:gr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4" name="Rounded Rectangle 4"/>
            <p:cNvSpPr/>
            <p:nvPr/>
          </p:nvSpPr>
          <p:spPr>
            <a:xfrm>
              <a:off x="3052641" y="17898"/>
              <a:ext cx="2565108" cy="5266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GME / FHC (SPMF)</a:t>
              </a:r>
              <a:endParaRPr lang="en-US" dirty="0"/>
            </a:p>
          </p:txBody>
        </p:sp>
      </p:grpSp>
      <p:sp>
        <p:nvSpPr>
          <p:cNvPr id="105" name="1580"/>
          <p:cNvSpPr txBox="1"/>
          <p:nvPr/>
        </p:nvSpPr>
        <p:spPr>
          <a:xfrm>
            <a:off x="7045219" y="1147983"/>
            <a:ext cx="3517096" cy="419695"/>
          </a:xfrm>
          <a:prstGeom prst="rect">
            <a:avLst/>
          </a:prstGeom>
          <a:noFill/>
        </p:spPr>
        <p:txBody>
          <a:bodyPr wrap="square" rtlCol="0">
            <a:spAutoFit/>
          </a:bodyPr>
          <a:lstStyle/>
          <a:p>
            <a:r>
              <a:rPr lang="en-US" sz="2400" b="1" dirty="0" smtClean="0">
                <a:solidFill>
                  <a:srgbClr val="0288A8"/>
                </a:solidFill>
              </a:rPr>
              <a:t>2100 Webster</a:t>
            </a:r>
            <a:endParaRPr lang="en-US" sz="2400" b="1" dirty="0">
              <a:solidFill>
                <a:srgbClr val="0288A8"/>
              </a:solidFill>
            </a:endParaRPr>
          </a:p>
        </p:txBody>
      </p:sp>
      <p:grpSp>
        <p:nvGrpSpPr>
          <p:cNvPr id="106" name="Group 105"/>
          <p:cNvGrpSpPr/>
          <p:nvPr/>
        </p:nvGrpSpPr>
        <p:grpSpPr>
          <a:xfrm>
            <a:off x="2411884" y="1563736"/>
            <a:ext cx="2194560" cy="557784"/>
            <a:chOff x="1441" y="1513"/>
            <a:chExt cx="2949810" cy="861089"/>
          </a:xfrm>
        </p:grpSpPr>
        <p:sp>
          <p:nvSpPr>
            <p:cNvPr id="107" name="Rounded Rectangle 106"/>
            <p:cNvSpPr/>
            <p:nvPr/>
          </p:nvSpPr>
          <p:spPr>
            <a:xfrm>
              <a:off x="1441" y="1513"/>
              <a:ext cx="2949810" cy="861089"/>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8" name="Rounded Rectangle 4"/>
            <p:cNvSpPr/>
            <p:nvPr/>
          </p:nvSpPr>
          <p:spPr>
            <a:xfrm>
              <a:off x="26661" y="26734"/>
              <a:ext cx="2899370" cy="810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Psychiatry IP &amp; OP</a:t>
              </a:r>
              <a:endParaRPr lang="en-US" dirty="0"/>
            </a:p>
          </p:txBody>
        </p:sp>
      </p:grpSp>
      <p:grpSp>
        <p:nvGrpSpPr>
          <p:cNvPr id="109" name="Group 108"/>
          <p:cNvGrpSpPr/>
          <p:nvPr/>
        </p:nvGrpSpPr>
        <p:grpSpPr>
          <a:xfrm>
            <a:off x="2411884" y="3900620"/>
            <a:ext cx="2194560" cy="557784"/>
            <a:chOff x="1441" y="2149"/>
            <a:chExt cx="2949810" cy="644846"/>
          </a:xfrm>
        </p:grpSpPr>
        <p:sp>
          <p:nvSpPr>
            <p:cNvPr id="110" name="Rounded Rectangle 109"/>
            <p:cNvSpPr/>
            <p:nvPr/>
          </p:nvSpPr>
          <p:spPr>
            <a:xfrm>
              <a:off x="1441" y="2149"/>
              <a:ext cx="2949810" cy="644846"/>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1" name="Rounded Rectangle 4"/>
            <p:cNvSpPr/>
            <p:nvPr/>
          </p:nvSpPr>
          <p:spPr>
            <a:xfrm>
              <a:off x="20328" y="21036"/>
              <a:ext cx="2912036" cy="607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Imaging</a:t>
              </a:r>
              <a:endParaRPr lang="en-US" sz="1800" kern="1200" dirty="0"/>
            </a:p>
          </p:txBody>
        </p:sp>
      </p:grpSp>
      <p:grpSp>
        <p:nvGrpSpPr>
          <p:cNvPr id="112" name="Group 111"/>
          <p:cNvGrpSpPr/>
          <p:nvPr/>
        </p:nvGrpSpPr>
        <p:grpSpPr>
          <a:xfrm>
            <a:off x="2411884" y="3290652"/>
            <a:ext cx="2194560" cy="557784"/>
            <a:chOff x="1441" y="1751"/>
            <a:chExt cx="2949810" cy="870861"/>
          </a:xfrm>
        </p:grpSpPr>
        <p:sp>
          <p:nvSpPr>
            <p:cNvPr id="113" name="Rounded Rectangle 112"/>
            <p:cNvSpPr/>
            <p:nvPr/>
          </p:nvSpPr>
          <p:spPr>
            <a:xfrm>
              <a:off x="1441" y="1751"/>
              <a:ext cx="2949810" cy="87086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4" name="Rounded Rectangle 4"/>
            <p:cNvSpPr/>
            <p:nvPr/>
          </p:nvSpPr>
          <p:spPr>
            <a:xfrm>
              <a:off x="26948" y="27258"/>
              <a:ext cx="2898796" cy="81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Gastrointestinal &amp; IES</a:t>
              </a:r>
              <a:endParaRPr lang="en-US" sz="1800" kern="1200" dirty="0"/>
            </a:p>
          </p:txBody>
        </p:sp>
      </p:grpSp>
      <p:grpSp>
        <p:nvGrpSpPr>
          <p:cNvPr id="115" name="Group 114"/>
          <p:cNvGrpSpPr/>
          <p:nvPr/>
        </p:nvGrpSpPr>
        <p:grpSpPr>
          <a:xfrm>
            <a:off x="4694942" y="3290652"/>
            <a:ext cx="2194560" cy="557784"/>
            <a:chOff x="3036257" y="1514"/>
            <a:chExt cx="2597876" cy="559384"/>
          </a:xfrm>
        </p:grpSpPr>
        <p:sp>
          <p:nvSpPr>
            <p:cNvPr id="123" name="Rounded Rectangle 122"/>
            <p:cNvSpPr/>
            <p:nvPr/>
          </p:nvSpPr>
          <p:spPr>
            <a:xfrm>
              <a:off x="3036257" y="1514"/>
              <a:ext cx="2597876" cy="559384"/>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4"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Ante-Partum Testing</a:t>
              </a:r>
              <a:endParaRPr lang="en-US" dirty="0"/>
            </a:p>
          </p:txBody>
        </p:sp>
      </p:grpSp>
      <p:grpSp>
        <p:nvGrpSpPr>
          <p:cNvPr id="125" name="Group 124"/>
          <p:cNvGrpSpPr/>
          <p:nvPr/>
        </p:nvGrpSpPr>
        <p:grpSpPr>
          <a:xfrm>
            <a:off x="4642270" y="1547399"/>
            <a:ext cx="2247039" cy="557784"/>
            <a:chOff x="2957749" y="-14870"/>
            <a:chExt cx="2660000" cy="559384"/>
          </a:xfrm>
        </p:grpSpPr>
        <p:sp>
          <p:nvSpPr>
            <p:cNvPr id="126" name="Rounded Rectangle 125"/>
            <p:cNvSpPr/>
            <p:nvPr/>
          </p:nvSpPr>
          <p:spPr>
            <a:xfrm>
              <a:off x="2957749" y="-14870"/>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7"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PT / OT  / SP </a:t>
              </a:r>
              <a:endParaRPr lang="en-US" dirty="0"/>
            </a:p>
          </p:txBody>
        </p:sp>
      </p:grpSp>
      <p:grpSp>
        <p:nvGrpSpPr>
          <p:cNvPr id="128" name="Group 127"/>
          <p:cNvGrpSpPr/>
          <p:nvPr/>
        </p:nvGrpSpPr>
        <p:grpSpPr>
          <a:xfrm>
            <a:off x="4708590" y="2155700"/>
            <a:ext cx="2194560" cy="557784"/>
            <a:chOff x="3036257" y="1514"/>
            <a:chExt cx="2597876" cy="559384"/>
          </a:xfrm>
        </p:grpSpPr>
        <p:sp>
          <p:nvSpPr>
            <p:cNvPr id="129" name="Rounded Rectangle 128"/>
            <p:cNvSpPr/>
            <p:nvPr/>
          </p:nvSpPr>
          <p:spPr>
            <a:xfrm>
              <a:off x="3036257" y="1514"/>
              <a:ext cx="2597876" cy="559384"/>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0"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Pathology</a:t>
              </a:r>
              <a:endParaRPr lang="en-US" sz="1800" kern="1200" dirty="0"/>
            </a:p>
          </p:txBody>
        </p:sp>
      </p:grpSp>
      <p:sp>
        <p:nvSpPr>
          <p:cNvPr id="131" name="1912"/>
          <p:cNvSpPr txBox="1"/>
          <p:nvPr/>
        </p:nvSpPr>
        <p:spPr>
          <a:xfrm>
            <a:off x="2420749" y="1127816"/>
            <a:ext cx="3969310" cy="461665"/>
          </a:xfrm>
          <a:prstGeom prst="rect">
            <a:avLst/>
          </a:prstGeom>
          <a:noFill/>
        </p:spPr>
        <p:txBody>
          <a:bodyPr wrap="square" rtlCol="0">
            <a:spAutoFit/>
          </a:bodyPr>
          <a:lstStyle/>
          <a:p>
            <a:r>
              <a:rPr lang="en-US" sz="2400" b="1" dirty="0" smtClean="0">
                <a:solidFill>
                  <a:srgbClr val="0288A8"/>
                </a:solidFill>
              </a:rPr>
              <a:t>Davies Campus</a:t>
            </a:r>
            <a:endParaRPr lang="en-US" dirty="0">
              <a:solidFill>
                <a:srgbClr val="0288A8"/>
              </a:solidFill>
            </a:endParaRPr>
          </a:p>
        </p:txBody>
      </p:sp>
      <p:sp>
        <p:nvSpPr>
          <p:cNvPr id="135" name="Hartz"/>
          <p:cNvSpPr txBox="1"/>
          <p:nvPr/>
        </p:nvSpPr>
        <p:spPr>
          <a:xfrm>
            <a:off x="2411884" y="2865249"/>
            <a:ext cx="4457681" cy="461665"/>
          </a:xfrm>
          <a:prstGeom prst="rect">
            <a:avLst/>
          </a:prstGeom>
          <a:noFill/>
        </p:spPr>
        <p:txBody>
          <a:bodyPr wrap="square" rtlCol="0">
            <a:spAutoFit/>
          </a:bodyPr>
          <a:lstStyle/>
          <a:p>
            <a:r>
              <a:rPr lang="en-US" sz="2400" b="1" dirty="0" smtClean="0">
                <a:solidFill>
                  <a:srgbClr val="0288A8"/>
                </a:solidFill>
              </a:rPr>
              <a:t>VNC</a:t>
            </a:r>
            <a:endParaRPr lang="en-US" sz="1400" dirty="0">
              <a:solidFill>
                <a:srgbClr val="0288A8"/>
              </a:solidFill>
            </a:endParaRPr>
          </a:p>
        </p:txBody>
      </p:sp>
      <p:sp>
        <p:nvSpPr>
          <p:cNvPr id="136" name="Rounded Rectangle 4"/>
          <p:cNvSpPr/>
          <p:nvPr/>
        </p:nvSpPr>
        <p:spPr>
          <a:xfrm>
            <a:off x="4722430" y="2916952"/>
            <a:ext cx="2166879" cy="5251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smtClean="0"/>
              <a:t>Infection Control</a:t>
            </a:r>
            <a:endParaRPr lang="en-US" dirty="0"/>
          </a:p>
        </p:txBody>
      </p:sp>
      <p:sp>
        <p:nvSpPr>
          <p:cNvPr id="139" name="Rounded Rectangle 4"/>
          <p:cNvSpPr/>
          <p:nvPr/>
        </p:nvSpPr>
        <p:spPr>
          <a:xfrm>
            <a:off x="3891696" y="2777339"/>
            <a:ext cx="2166879" cy="5251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grpSp>
        <p:nvGrpSpPr>
          <p:cNvPr id="140" name="Group 139"/>
          <p:cNvGrpSpPr/>
          <p:nvPr/>
        </p:nvGrpSpPr>
        <p:grpSpPr>
          <a:xfrm>
            <a:off x="4722430" y="4986990"/>
            <a:ext cx="2194560" cy="557784"/>
            <a:chOff x="1441" y="2149"/>
            <a:chExt cx="2949810" cy="644846"/>
          </a:xfrm>
        </p:grpSpPr>
        <p:sp>
          <p:nvSpPr>
            <p:cNvPr id="144" name="Rounded Rectangle 143"/>
            <p:cNvSpPr/>
            <p:nvPr/>
          </p:nvSpPr>
          <p:spPr>
            <a:xfrm>
              <a:off x="1441" y="2149"/>
              <a:ext cx="2949810" cy="644846"/>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5" name="Rounded Rectangle 4"/>
            <p:cNvSpPr/>
            <p:nvPr/>
          </p:nvSpPr>
          <p:spPr>
            <a:xfrm>
              <a:off x="20328" y="21036"/>
              <a:ext cx="2912036" cy="607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OB </a:t>
              </a:r>
              <a:r>
                <a:rPr lang="en-US" sz="1800" kern="1200" dirty="0" err="1" smtClean="0"/>
                <a:t>Gyn</a:t>
              </a:r>
              <a:r>
                <a:rPr lang="en-US" sz="1800" kern="1200" dirty="0" smtClean="0"/>
                <a:t> Ultrasound</a:t>
              </a:r>
              <a:endParaRPr lang="en-US" sz="1800" kern="1200" dirty="0"/>
            </a:p>
          </p:txBody>
        </p:sp>
      </p:grpSp>
      <p:grpSp>
        <p:nvGrpSpPr>
          <p:cNvPr id="150" name="Group 149"/>
          <p:cNvGrpSpPr/>
          <p:nvPr/>
        </p:nvGrpSpPr>
        <p:grpSpPr>
          <a:xfrm>
            <a:off x="2414791" y="4989679"/>
            <a:ext cx="2194560" cy="557784"/>
            <a:chOff x="3036257" y="1514"/>
            <a:chExt cx="2597876" cy="559384"/>
          </a:xfrm>
        </p:grpSpPr>
        <p:sp>
          <p:nvSpPr>
            <p:cNvPr id="151" name="Rounded Rectangle 150"/>
            <p:cNvSpPr/>
            <p:nvPr/>
          </p:nvSpPr>
          <p:spPr>
            <a:xfrm>
              <a:off x="3036257" y="1514"/>
              <a:ext cx="2597876" cy="559384"/>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2"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Imaging</a:t>
              </a:r>
              <a:endParaRPr lang="en-US" dirty="0"/>
            </a:p>
          </p:txBody>
        </p:sp>
      </p:grpSp>
      <p:sp>
        <p:nvSpPr>
          <p:cNvPr id="155" name="Hartz"/>
          <p:cNvSpPr txBox="1"/>
          <p:nvPr/>
        </p:nvSpPr>
        <p:spPr>
          <a:xfrm>
            <a:off x="2411884" y="4564276"/>
            <a:ext cx="4457681" cy="461665"/>
          </a:xfrm>
          <a:prstGeom prst="rect">
            <a:avLst/>
          </a:prstGeom>
          <a:noFill/>
        </p:spPr>
        <p:txBody>
          <a:bodyPr wrap="square" rtlCol="0">
            <a:spAutoFit/>
          </a:bodyPr>
          <a:lstStyle/>
          <a:p>
            <a:r>
              <a:rPr lang="en-US" sz="2400" b="1" dirty="0" smtClean="0">
                <a:solidFill>
                  <a:srgbClr val="0288A8"/>
                </a:solidFill>
              </a:rPr>
              <a:t>VNC MOB</a:t>
            </a:r>
            <a:endParaRPr lang="en-US" sz="1400" dirty="0">
              <a:solidFill>
                <a:srgbClr val="0288A8"/>
              </a:solidFill>
            </a:endParaRPr>
          </a:p>
        </p:txBody>
      </p:sp>
      <p:grpSp>
        <p:nvGrpSpPr>
          <p:cNvPr id="156" name="Group 155"/>
          <p:cNvGrpSpPr/>
          <p:nvPr/>
        </p:nvGrpSpPr>
        <p:grpSpPr>
          <a:xfrm>
            <a:off x="9393509" y="3290652"/>
            <a:ext cx="2194560" cy="557784"/>
            <a:chOff x="1441" y="2149"/>
            <a:chExt cx="2949810" cy="644846"/>
          </a:xfrm>
        </p:grpSpPr>
        <p:sp>
          <p:nvSpPr>
            <p:cNvPr id="157" name="Rounded Rectangle 156"/>
            <p:cNvSpPr/>
            <p:nvPr/>
          </p:nvSpPr>
          <p:spPr>
            <a:xfrm>
              <a:off x="1441" y="2149"/>
              <a:ext cx="2949810" cy="644846"/>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8" name="Rounded Rectangle 4"/>
            <p:cNvSpPr/>
            <p:nvPr/>
          </p:nvSpPr>
          <p:spPr>
            <a:xfrm>
              <a:off x="20328" y="21036"/>
              <a:ext cx="2912035" cy="607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Outpatien</a:t>
              </a:r>
              <a:r>
                <a:rPr lang="en-US" dirty="0" smtClean="0"/>
                <a:t>t Pulmonary Function</a:t>
              </a:r>
              <a:endParaRPr lang="en-US" sz="1800" kern="1200" dirty="0"/>
            </a:p>
          </p:txBody>
        </p:sp>
      </p:grpSp>
      <p:grpSp>
        <p:nvGrpSpPr>
          <p:cNvPr id="159" name="Group 158"/>
          <p:cNvGrpSpPr/>
          <p:nvPr/>
        </p:nvGrpSpPr>
        <p:grpSpPr>
          <a:xfrm>
            <a:off x="7116776" y="3900620"/>
            <a:ext cx="2194560" cy="557784"/>
            <a:chOff x="1441" y="1751"/>
            <a:chExt cx="2949810" cy="870861"/>
          </a:xfrm>
        </p:grpSpPr>
        <p:sp>
          <p:nvSpPr>
            <p:cNvPr id="160" name="Rounded Rectangle 159"/>
            <p:cNvSpPr/>
            <p:nvPr/>
          </p:nvSpPr>
          <p:spPr>
            <a:xfrm>
              <a:off x="1441" y="1751"/>
              <a:ext cx="2949810" cy="870861"/>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1" name="Rounded Rectangle 4"/>
            <p:cNvSpPr/>
            <p:nvPr/>
          </p:nvSpPr>
          <p:spPr>
            <a:xfrm>
              <a:off x="26948" y="27258"/>
              <a:ext cx="2898796" cy="81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Pulmonary Rehab</a:t>
              </a:r>
              <a:endParaRPr lang="en-US" sz="1800" kern="1200" dirty="0"/>
            </a:p>
          </p:txBody>
        </p:sp>
      </p:grpSp>
      <p:grpSp>
        <p:nvGrpSpPr>
          <p:cNvPr id="162" name="Group 161"/>
          <p:cNvGrpSpPr/>
          <p:nvPr/>
        </p:nvGrpSpPr>
        <p:grpSpPr>
          <a:xfrm>
            <a:off x="7116777" y="3290652"/>
            <a:ext cx="2194560" cy="557784"/>
            <a:chOff x="3036257" y="1514"/>
            <a:chExt cx="2597876" cy="559384"/>
          </a:xfrm>
        </p:grpSpPr>
        <p:sp>
          <p:nvSpPr>
            <p:cNvPr id="163" name="Rounded Rectangle 162"/>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4"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Cardiac Rehab</a:t>
              </a:r>
              <a:endParaRPr lang="en-US" sz="1800" kern="1200" dirty="0"/>
            </a:p>
          </p:txBody>
        </p:sp>
      </p:grpSp>
      <p:sp>
        <p:nvSpPr>
          <p:cNvPr id="165" name="1580"/>
          <p:cNvSpPr txBox="1"/>
          <p:nvPr/>
        </p:nvSpPr>
        <p:spPr>
          <a:xfrm>
            <a:off x="7116969" y="2849386"/>
            <a:ext cx="2096311" cy="461665"/>
          </a:xfrm>
          <a:prstGeom prst="rect">
            <a:avLst/>
          </a:prstGeom>
          <a:noFill/>
        </p:spPr>
        <p:txBody>
          <a:bodyPr wrap="square" rtlCol="0">
            <a:spAutoFit/>
          </a:bodyPr>
          <a:lstStyle/>
          <a:p>
            <a:r>
              <a:rPr lang="en-US" sz="2400" b="1" dirty="0" smtClean="0">
                <a:solidFill>
                  <a:srgbClr val="0288A8"/>
                </a:solidFill>
              </a:rPr>
              <a:t>MBC</a:t>
            </a:r>
            <a:endParaRPr lang="en-US" sz="2400" b="1" dirty="0">
              <a:solidFill>
                <a:srgbClr val="0288A8"/>
              </a:solidFill>
            </a:endParaRPr>
          </a:p>
        </p:txBody>
      </p:sp>
    </p:spTree>
    <p:extLst>
      <p:ext uri="{BB962C8B-B14F-4D97-AF65-F5344CB8AC3E}">
        <p14:creationId xmlns:p14="http://schemas.microsoft.com/office/powerpoint/2010/main" val="185443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6856" y="111169"/>
            <a:ext cx="7491673" cy="842851"/>
          </a:xfrm>
        </p:spPr>
        <p:txBody>
          <a:bodyPr/>
          <a:lstStyle/>
          <a:p>
            <a:r>
              <a:rPr lang="en-US" sz="4000" dirty="0" smtClean="0"/>
              <a:t>2020 Future State Continued</a:t>
            </a:r>
            <a:endParaRPr lang="en-US" sz="4000" dirty="0"/>
          </a:p>
        </p:txBody>
      </p:sp>
      <p:grpSp>
        <p:nvGrpSpPr>
          <p:cNvPr id="16" name="Group 15"/>
          <p:cNvGrpSpPr/>
          <p:nvPr/>
        </p:nvGrpSpPr>
        <p:grpSpPr>
          <a:xfrm>
            <a:off x="7125613" y="1846947"/>
            <a:ext cx="2232865" cy="557784"/>
            <a:chOff x="2974528" y="1514"/>
            <a:chExt cx="2643221" cy="559384"/>
          </a:xfrm>
        </p:grpSpPr>
        <p:sp>
          <p:nvSpPr>
            <p:cNvPr id="17" name="Rounded Rectangle 16"/>
            <p:cNvSpPr/>
            <p:nvPr/>
          </p:nvSpPr>
          <p:spPr>
            <a:xfrm>
              <a:off x="2974528" y="1514"/>
              <a:ext cx="2597876" cy="559384"/>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Information Services</a:t>
              </a:r>
              <a:endParaRPr lang="en-US" sz="1800" kern="1200" dirty="0"/>
            </a:p>
          </p:txBody>
        </p:sp>
      </p:grpSp>
      <p:sp>
        <p:nvSpPr>
          <p:cNvPr id="92" name="Mont"/>
          <p:cNvSpPr txBox="1"/>
          <p:nvPr/>
        </p:nvSpPr>
        <p:spPr>
          <a:xfrm>
            <a:off x="7125613" y="1404012"/>
            <a:ext cx="2072538" cy="400110"/>
          </a:xfrm>
          <a:prstGeom prst="rect">
            <a:avLst/>
          </a:prstGeom>
          <a:noFill/>
        </p:spPr>
        <p:txBody>
          <a:bodyPr wrap="square" rtlCol="0">
            <a:spAutoFit/>
          </a:bodyPr>
          <a:lstStyle/>
          <a:p>
            <a:r>
              <a:rPr lang="en-US" sz="2000" b="1" dirty="0" smtClean="0">
                <a:solidFill>
                  <a:srgbClr val="0288A8"/>
                </a:solidFill>
              </a:rPr>
              <a:t>1145 Market St</a:t>
            </a:r>
            <a:endParaRPr lang="en-US" sz="2000" dirty="0">
              <a:solidFill>
                <a:srgbClr val="0288A8"/>
              </a:solidFill>
            </a:endParaRPr>
          </a:p>
        </p:txBody>
      </p:sp>
      <p:sp>
        <p:nvSpPr>
          <p:cNvPr id="87" name="1912"/>
          <p:cNvSpPr txBox="1"/>
          <p:nvPr/>
        </p:nvSpPr>
        <p:spPr>
          <a:xfrm>
            <a:off x="215283" y="1962871"/>
            <a:ext cx="1941064" cy="400110"/>
          </a:xfrm>
          <a:prstGeom prst="rect">
            <a:avLst/>
          </a:prstGeom>
          <a:noFill/>
        </p:spPr>
        <p:txBody>
          <a:bodyPr wrap="square" rtlCol="0">
            <a:spAutoFit/>
          </a:bodyPr>
          <a:lstStyle/>
          <a:p>
            <a:r>
              <a:rPr lang="en-US" sz="2000" b="1" dirty="0" smtClean="0">
                <a:solidFill>
                  <a:srgbClr val="0288A8"/>
                </a:solidFill>
              </a:rPr>
              <a:t>2016 Locations:</a:t>
            </a:r>
            <a:endParaRPr lang="en-US" sz="1600" dirty="0">
              <a:solidFill>
                <a:srgbClr val="0288A8"/>
              </a:solidFill>
            </a:endParaRPr>
          </a:p>
        </p:txBody>
      </p:sp>
      <p:sp>
        <p:nvSpPr>
          <p:cNvPr id="88" name="Rounded Rectangle 4"/>
          <p:cNvSpPr/>
          <p:nvPr/>
        </p:nvSpPr>
        <p:spPr>
          <a:xfrm>
            <a:off x="215283" y="2364242"/>
            <a:ext cx="255344" cy="322830"/>
          </a:xfrm>
          <a:prstGeom prst="rect">
            <a:avLst/>
          </a:prstGeom>
          <a:solidFill>
            <a:srgbClr val="0288A8"/>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89" name="Rounded Rectangle 4"/>
          <p:cNvSpPr/>
          <p:nvPr/>
        </p:nvSpPr>
        <p:spPr>
          <a:xfrm>
            <a:off x="215283" y="2778378"/>
            <a:ext cx="255344" cy="322830"/>
          </a:xfrm>
          <a:prstGeom prst="rect">
            <a:avLst/>
          </a:prstGeom>
          <a:solidFill>
            <a:schemeClr val="accent4">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90" name="Rounded Rectangle 4"/>
          <p:cNvSpPr/>
          <p:nvPr/>
        </p:nvSpPr>
        <p:spPr>
          <a:xfrm>
            <a:off x="215283" y="3632842"/>
            <a:ext cx="255344" cy="322830"/>
          </a:xfrm>
          <a:prstGeom prst="rect">
            <a:avLst/>
          </a:prstGeom>
          <a:solidFill>
            <a:schemeClr val="accent6"/>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91" name="Rounded Rectangle 4"/>
          <p:cNvSpPr/>
          <p:nvPr/>
        </p:nvSpPr>
        <p:spPr>
          <a:xfrm>
            <a:off x="215283" y="4050578"/>
            <a:ext cx="255344" cy="322830"/>
          </a:xfrm>
          <a:prstGeom prst="rect">
            <a:avLst/>
          </a:prstGeom>
          <a:solidFill>
            <a:srgbClr val="9C7DB9"/>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sp>
        <p:nvSpPr>
          <p:cNvPr id="94" name="TextBox 93"/>
          <p:cNvSpPr txBox="1"/>
          <p:nvPr/>
        </p:nvSpPr>
        <p:spPr>
          <a:xfrm>
            <a:off x="470820" y="2281092"/>
            <a:ext cx="1398924" cy="2123658"/>
          </a:xfrm>
          <a:prstGeom prst="rect">
            <a:avLst/>
          </a:prstGeom>
          <a:noFill/>
        </p:spPr>
        <p:txBody>
          <a:bodyPr wrap="square" rtlCol="0">
            <a:spAutoFit/>
          </a:bodyPr>
          <a:lstStyle/>
          <a:p>
            <a:pPr>
              <a:lnSpc>
                <a:spcPct val="165000"/>
              </a:lnSpc>
            </a:pPr>
            <a:r>
              <a:rPr lang="en-US" sz="1600" dirty="0" smtClean="0"/>
              <a:t>PAC</a:t>
            </a:r>
            <a:endParaRPr lang="en-US" sz="1600" dirty="0"/>
          </a:p>
          <a:p>
            <a:pPr>
              <a:lnSpc>
                <a:spcPct val="165000"/>
              </a:lnSpc>
            </a:pPr>
            <a:r>
              <a:rPr lang="en-US" sz="1600" dirty="0" smtClean="0"/>
              <a:t>CAL</a:t>
            </a:r>
          </a:p>
          <a:p>
            <a:pPr>
              <a:lnSpc>
                <a:spcPct val="165000"/>
              </a:lnSpc>
            </a:pPr>
            <a:r>
              <a:rPr lang="en-US" sz="1600" dirty="0"/>
              <a:t>Davies</a:t>
            </a:r>
          </a:p>
          <a:p>
            <a:pPr>
              <a:lnSpc>
                <a:spcPct val="165000"/>
              </a:lnSpc>
            </a:pPr>
            <a:r>
              <a:rPr lang="en-US" sz="1600" dirty="0"/>
              <a:t>633 Folsom</a:t>
            </a:r>
          </a:p>
          <a:p>
            <a:pPr>
              <a:lnSpc>
                <a:spcPct val="165000"/>
              </a:lnSpc>
            </a:pPr>
            <a:r>
              <a:rPr lang="en-US" sz="1600" dirty="0" smtClean="0"/>
              <a:t>Library</a:t>
            </a:r>
          </a:p>
        </p:txBody>
      </p:sp>
      <p:sp>
        <p:nvSpPr>
          <p:cNvPr id="95" name="Rounded Rectangle 4"/>
          <p:cNvSpPr/>
          <p:nvPr/>
        </p:nvSpPr>
        <p:spPr>
          <a:xfrm>
            <a:off x="215283" y="3204649"/>
            <a:ext cx="255344" cy="322830"/>
          </a:xfrm>
          <a:prstGeom prst="rect">
            <a:avLst/>
          </a:prstGeom>
          <a:solidFill>
            <a:schemeClr val="accent2">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endParaRPr lang="en-US" sz="1800" kern="1200" dirty="0"/>
          </a:p>
        </p:txBody>
      </p:sp>
      <p:grpSp>
        <p:nvGrpSpPr>
          <p:cNvPr id="130" name="Group 129"/>
          <p:cNvGrpSpPr/>
          <p:nvPr/>
        </p:nvGrpSpPr>
        <p:grpSpPr>
          <a:xfrm>
            <a:off x="2399783" y="4620006"/>
            <a:ext cx="2194560" cy="557784"/>
            <a:chOff x="1441" y="1513"/>
            <a:chExt cx="2949810" cy="861089"/>
          </a:xfrm>
        </p:grpSpPr>
        <p:sp>
          <p:nvSpPr>
            <p:cNvPr id="131" name="Rounded Rectangle 130"/>
            <p:cNvSpPr/>
            <p:nvPr/>
          </p:nvSpPr>
          <p:spPr>
            <a:xfrm>
              <a:off x="1441" y="1513"/>
              <a:ext cx="2949810" cy="861089"/>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5" name="Rounded Rectangle 4"/>
            <p:cNvSpPr/>
            <p:nvPr/>
          </p:nvSpPr>
          <p:spPr>
            <a:xfrm>
              <a:off x="26661" y="26734"/>
              <a:ext cx="2899370" cy="810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a:t>Imaging Services</a:t>
              </a:r>
            </a:p>
          </p:txBody>
        </p:sp>
      </p:grpSp>
      <p:grpSp>
        <p:nvGrpSpPr>
          <p:cNvPr id="136" name="Group 135"/>
          <p:cNvGrpSpPr/>
          <p:nvPr/>
        </p:nvGrpSpPr>
        <p:grpSpPr>
          <a:xfrm>
            <a:off x="4676277" y="3554999"/>
            <a:ext cx="2194560" cy="557784"/>
            <a:chOff x="1441" y="2149"/>
            <a:chExt cx="2949810" cy="644846"/>
          </a:xfrm>
        </p:grpSpPr>
        <p:sp>
          <p:nvSpPr>
            <p:cNvPr id="137" name="Rounded Rectangle 136"/>
            <p:cNvSpPr/>
            <p:nvPr/>
          </p:nvSpPr>
          <p:spPr>
            <a:xfrm>
              <a:off x="1441" y="2149"/>
              <a:ext cx="2949810" cy="644846"/>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8" name="Rounded Rectangle 4"/>
            <p:cNvSpPr/>
            <p:nvPr/>
          </p:nvSpPr>
          <p:spPr>
            <a:xfrm>
              <a:off x="20328" y="21036"/>
              <a:ext cx="2912036" cy="607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a:t>Outpatient Lab</a:t>
              </a:r>
            </a:p>
          </p:txBody>
        </p:sp>
      </p:grpSp>
      <p:grpSp>
        <p:nvGrpSpPr>
          <p:cNvPr id="139" name="Group 138"/>
          <p:cNvGrpSpPr/>
          <p:nvPr/>
        </p:nvGrpSpPr>
        <p:grpSpPr>
          <a:xfrm>
            <a:off x="2385732" y="3548373"/>
            <a:ext cx="2194560" cy="557784"/>
            <a:chOff x="1441" y="1751"/>
            <a:chExt cx="2949810" cy="870861"/>
          </a:xfrm>
        </p:grpSpPr>
        <p:sp>
          <p:nvSpPr>
            <p:cNvPr id="140" name="Rounded Rectangle 139"/>
            <p:cNvSpPr/>
            <p:nvPr/>
          </p:nvSpPr>
          <p:spPr>
            <a:xfrm>
              <a:off x="1441" y="1751"/>
              <a:ext cx="2949810" cy="870861"/>
            </a:xfrm>
            <a:prstGeom prst="roundRect">
              <a:avLst>
                <a:gd name="adj" fmla="val 10000"/>
              </a:avLst>
            </a:prstGeom>
            <a:solidFill>
              <a:schemeClr val="accent4">
                <a:lumMod val="7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4" name="Rounded Rectangle 4"/>
            <p:cNvSpPr/>
            <p:nvPr/>
          </p:nvSpPr>
          <p:spPr>
            <a:xfrm>
              <a:off x="26948" y="27258"/>
              <a:ext cx="2898796" cy="81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a:t>Imaging </a:t>
              </a:r>
              <a:r>
                <a:rPr lang="en-US" dirty="0" smtClean="0"/>
                <a:t>Services</a:t>
              </a:r>
              <a:endParaRPr lang="en-US" dirty="0"/>
            </a:p>
          </p:txBody>
        </p:sp>
      </p:grpSp>
      <p:sp>
        <p:nvSpPr>
          <p:cNvPr id="145" name="1912"/>
          <p:cNvSpPr txBox="1"/>
          <p:nvPr/>
        </p:nvSpPr>
        <p:spPr>
          <a:xfrm>
            <a:off x="2408648" y="4164967"/>
            <a:ext cx="1904448" cy="461665"/>
          </a:xfrm>
          <a:prstGeom prst="rect">
            <a:avLst/>
          </a:prstGeom>
          <a:noFill/>
        </p:spPr>
        <p:txBody>
          <a:bodyPr wrap="square" rtlCol="0">
            <a:spAutoFit/>
          </a:bodyPr>
          <a:lstStyle/>
          <a:p>
            <a:r>
              <a:rPr lang="en-US" sz="2400" b="1" dirty="0" smtClean="0">
                <a:solidFill>
                  <a:srgbClr val="0288A8"/>
                </a:solidFill>
              </a:rPr>
              <a:t>1375 Sutter</a:t>
            </a:r>
            <a:endParaRPr lang="en-US" dirty="0">
              <a:solidFill>
                <a:srgbClr val="0288A8"/>
              </a:solidFill>
            </a:endParaRPr>
          </a:p>
        </p:txBody>
      </p:sp>
      <p:sp>
        <p:nvSpPr>
          <p:cNvPr id="146" name="Hartz"/>
          <p:cNvSpPr txBox="1"/>
          <p:nvPr/>
        </p:nvSpPr>
        <p:spPr>
          <a:xfrm>
            <a:off x="2385732" y="3093334"/>
            <a:ext cx="2416321" cy="461665"/>
          </a:xfrm>
          <a:prstGeom prst="rect">
            <a:avLst/>
          </a:prstGeom>
          <a:noFill/>
        </p:spPr>
        <p:txBody>
          <a:bodyPr wrap="square" rtlCol="0">
            <a:spAutoFit/>
          </a:bodyPr>
          <a:lstStyle/>
          <a:p>
            <a:r>
              <a:rPr lang="en-US" sz="2400" b="1" dirty="0" smtClean="0">
                <a:solidFill>
                  <a:srgbClr val="0288A8"/>
                </a:solidFill>
              </a:rPr>
              <a:t>3838 California</a:t>
            </a:r>
            <a:endParaRPr lang="en-US" sz="1400" dirty="0">
              <a:solidFill>
                <a:srgbClr val="0288A8"/>
              </a:solidFill>
            </a:endParaRPr>
          </a:p>
        </p:txBody>
      </p:sp>
      <p:grpSp>
        <p:nvGrpSpPr>
          <p:cNvPr id="150" name="Group 149"/>
          <p:cNvGrpSpPr/>
          <p:nvPr/>
        </p:nvGrpSpPr>
        <p:grpSpPr>
          <a:xfrm>
            <a:off x="4676277" y="4626632"/>
            <a:ext cx="2194560" cy="557784"/>
            <a:chOff x="3036257" y="1514"/>
            <a:chExt cx="2597876" cy="559384"/>
          </a:xfrm>
        </p:grpSpPr>
        <p:sp>
          <p:nvSpPr>
            <p:cNvPr id="155" name="Rounded Rectangle 154"/>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6"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a:t>Outpatient </a:t>
              </a:r>
              <a:r>
                <a:rPr lang="en-US" dirty="0" smtClean="0"/>
                <a:t>Lab</a:t>
              </a:r>
              <a:endParaRPr lang="en-US" dirty="0"/>
            </a:p>
          </p:txBody>
        </p:sp>
      </p:grpSp>
      <p:grpSp>
        <p:nvGrpSpPr>
          <p:cNvPr id="157" name="Group 156"/>
          <p:cNvGrpSpPr/>
          <p:nvPr/>
        </p:nvGrpSpPr>
        <p:grpSpPr>
          <a:xfrm>
            <a:off x="2385732" y="2449390"/>
            <a:ext cx="2194560" cy="557784"/>
            <a:chOff x="1441" y="2149"/>
            <a:chExt cx="2949810" cy="644846"/>
          </a:xfrm>
        </p:grpSpPr>
        <p:sp>
          <p:nvSpPr>
            <p:cNvPr id="158" name="Rounded Rectangle 157"/>
            <p:cNvSpPr/>
            <p:nvPr/>
          </p:nvSpPr>
          <p:spPr>
            <a:xfrm>
              <a:off x="1441" y="2149"/>
              <a:ext cx="2949810" cy="644846"/>
            </a:xfrm>
            <a:prstGeom prst="roundRect">
              <a:avLst>
                <a:gd name="adj" fmla="val 10000"/>
              </a:avLst>
            </a:prstGeom>
            <a:solidFill>
              <a:srgbClr val="9C7DB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9" name="Rounded Rectangle 4"/>
            <p:cNvSpPr/>
            <p:nvPr/>
          </p:nvSpPr>
          <p:spPr>
            <a:xfrm>
              <a:off x="20328" y="21036"/>
              <a:ext cx="2912036" cy="6070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Quality Development Promotion Office</a:t>
              </a:r>
              <a:endParaRPr lang="en-US" sz="1800" kern="1200" dirty="0"/>
            </a:p>
          </p:txBody>
        </p:sp>
      </p:grpSp>
      <p:grpSp>
        <p:nvGrpSpPr>
          <p:cNvPr id="160" name="Group 159"/>
          <p:cNvGrpSpPr/>
          <p:nvPr/>
        </p:nvGrpSpPr>
        <p:grpSpPr>
          <a:xfrm>
            <a:off x="2385732" y="1839422"/>
            <a:ext cx="2194560" cy="557784"/>
            <a:chOff x="1441" y="1751"/>
            <a:chExt cx="2949810" cy="870861"/>
          </a:xfrm>
        </p:grpSpPr>
        <p:sp>
          <p:nvSpPr>
            <p:cNvPr id="161" name="Rounded Rectangle 160"/>
            <p:cNvSpPr/>
            <p:nvPr/>
          </p:nvSpPr>
          <p:spPr>
            <a:xfrm>
              <a:off x="1441" y="1751"/>
              <a:ext cx="2949810" cy="870861"/>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2" name="Rounded Rectangle 4"/>
            <p:cNvSpPr/>
            <p:nvPr/>
          </p:nvSpPr>
          <p:spPr>
            <a:xfrm>
              <a:off x="26948" y="27258"/>
              <a:ext cx="2898796" cy="81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algn="l" defTabSz="800100">
                <a:lnSpc>
                  <a:spcPct val="90000"/>
                </a:lnSpc>
                <a:spcBef>
                  <a:spcPct val="0"/>
                </a:spcBef>
                <a:spcAft>
                  <a:spcPct val="35000"/>
                </a:spcAft>
              </a:pPr>
              <a:r>
                <a:rPr lang="en-US" sz="1800" kern="1200" dirty="0" smtClean="0"/>
                <a:t>Admin / </a:t>
              </a:r>
              <a:br>
                <a:rPr lang="en-US" sz="1800" kern="1200" dirty="0" smtClean="0"/>
              </a:br>
              <a:r>
                <a:rPr lang="en-US" sz="1800" kern="1200" dirty="0" smtClean="0"/>
                <a:t>Care Coordination</a:t>
              </a:r>
              <a:endParaRPr lang="en-US" sz="1800" kern="1200" dirty="0"/>
            </a:p>
          </p:txBody>
        </p:sp>
      </p:grpSp>
      <p:grpSp>
        <p:nvGrpSpPr>
          <p:cNvPr id="163" name="Group 162"/>
          <p:cNvGrpSpPr/>
          <p:nvPr/>
        </p:nvGrpSpPr>
        <p:grpSpPr>
          <a:xfrm>
            <a:off x="4682438" y="1839422"/>
            <a:ext cx="2194560" cy="557784"/>
            <a:chOff x="3036257" y="1514"/>
            <a:chExt cx="2597876" cy="559384"/>
          </a:xfrm>
        </p:grpSpPr>
        <p:sp>
          <p:nvSpPr>
            <p:cNvPr id="164" name="Rounded Rectangle 163"/>
            <p:cNvSpPr/>
            <p:nvPr/>
          </p:nvSpPr>
          <p:spPr>
            <a:xfrm>
              <a:off x="3036257" y="1514"/>
              <a:ext cx="2597876" cy="559384"/>
            </a:xfrm>
            <a:prstGeom prst="roundRect">
              <a:avLst>
                <a:gd name="adj" fmla="val 10000"/>
              </a:avLst>
            </a:prstGeom>
            <a:solidFill>
              <a:srgbClr val="9C7DB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5"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smtClean="0"/>
                <a:t>Spiritual Care / Chaplains</a:t>
              </a:r>
              <a:endParaRPr lang="en-US" dirty="0"/>
            </a:p>
          </p:txBody>
        </p:sp>
      </p:grpSp>
      <p:sp>
        <p:nvSpPr>
          <p:cNvPr id="166" name="Hartz"/>
          <p:cNvSpPr txBox="1"/>
          <p:nvPr/>
        </p:nvSpPr>
        <p:spPr>
          <a:xfrm>
            <a:off x="2385732" y="1435004"/>
            <a:ext cx="4457681" cy="419695"/>
          </a:xfrm>
          <a:prstGeom prst="rect">
            <a:avLst/>
          </a:prstGeom>
          <a:noFill/>
        </p:spPr>
        <p:txBody>
          <a:bodyPr wrap="square" rtlCol="0">
            <a:spAutoFit/>
          </a:bodyPr>
          <a:lstStyle/>
          <a:p>
            <a:r>
              <a:rPr lang="en-US" sz="2400" b="1" dirty="0" smtClean="0">
                <a:solidFill>
                  <a:srgbClr val="0288A8"/>
                </a:solidFill>
              </a:rPr>
              <a:t>1625 Van Ness Ave.</a:t>
            </a:r>
            <a:endParaRPr lang="en-US" sz="1400" dirty="0">
              <a:solidFill>
                <a:srgbClr val="0288A8"/>
              </a:solidFill>
            </a:endParaRPr>
          </a:p>
        </p:txBody>
      </p:sp>
      <p:grpSp>
        <p:nvGrpSpPr>
          <p:cNvPr id="49" name="Group 48"/>
          <p:cNvGrpSpPr/>
          <p:nvPr/>
        </p:nvGrpSpPr>
        <p:grpSpPr>
          <a:xfrm>
            <a:off x="2399783" y="5719056"/>
            <a:ext cx="2194560" cy="557784"/>
            <a:chOff x="1441" y="1513"/>
            <a:chExt cx="2949810" cy="861089"/>
          </a:xfrm>
        </p:grpSpPr>
        <p:sp>
          <p:nvSpPr>
            <p:cNvPr id="50" name="Rounded Rectangle 49"/>
            <p:cNvSpPr/>
            <p:nvPr/>
          </p:nvSpPr>
          <p:spPr>
            <a:xfrm>
              <a:off x="1441" y="1513"/>
              <a:ext cx="2949810" cy="861089"/>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1" name="Rounded Rectangle 4"/>
            <p:cNvSpPr/>
            <p:nvPr/>
          </p:nvSpPr>
          <p:spPr>
            <a:xfrm>
              <a:off x="26661" y="26734"/>
              <a:ext cx="2899370" cy="8106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lvl="0" defTabSz="800100">
                <a:lnSpc>
                  <a:spcPct val="90000"/>
                </a:lnSpc>
                <a:spcBef>
                  <a:spcPct val="0"/>
                </a:spcBef>
                <a:spcAft>
                  <a:spcPct val="35000"/>
                </a:spcAft>
              </a:pPr>
              <a:r>
                <a:rPr lang="en-US" dirty="0"/>
                <a:t>Imaging Services</a:t>
              </a:r>
            </a:p>
          </p:txBody>
        </p:sp>
      </p:grpSp>
      <p:sp>
        <p:nvSpPr>
          <p:cNvPr id="52" name="1912"/>
          <p:cNvSpPr txBox="1"/>
          <p:nvPr/>
        </p:nvSpPr>
        <p:spPr>
          <a:xfrm>
            <a:off x="2408648" y="5264017"/>
            <a:ext cx="2709452" cy="461665"/>
          </a:xfrm>
          <a:prstGeom prst="rect">
            <a:avLst/>
          </a:prstGeom>
          <a:noFill/>
        </p:spPr>
        <p:txBody>
          <a:bodyPr wrap="square" rtlCol="0">
            <a:spAutoFit/>
          </a:bodyPr>
          <a:lstStyle/>
          <a:p>
            <a:r>
              <a:rPr lang="en-US" sz="2400" b="1" dirty="0" smtClean="0">
                <a:solidFill>
                  <a:srgbClr val="0288A8"/>
                </a:solidFill>
              </a:rPr>
              <a:t>2100 Webster</a:t>
            </a:r>
            <a:endParaRPr lang="en-US" dirty="0">
              <a:solidFill>
                <a:srgbClr val="0288A8"/>
              </a:solidFill>
            </a:endParaRPr>
          </a:p>
        </p:txBody>
      </p:sp>
      <p:grpSp>
        <p:nvGrpSpPr>
          <p:cNvPr id="53" name="Group 52"/>
          <p:cNvGrpSpPr/>
          <p:nvPr/>
        </p:nvGrpSpPr>
        <p:grpSpPr>
          <a:xfrm>
            <a:off x="4676277" y="5708573"/>
            <a:ext cx="2194560" cy="557784"/>
            <a:chOff x="3036257" y="1514"/>
            <a:chExt cx="2597876" cy="559384"/>
          </a:xfrm>
        </p:grpSpPr>
        <p:sp>
          <p:nvSpPr>
            <p:cNvPr id="54" name="Rounded Rectangle 53"/>
            <p:cNvSpPr/>
            <p:nvPr/>
          </p:nvSpPr>
          <p:spPr>
            <a:xfrm>
              <a:off x="3036257" y="1514"/>
              <a:ext cx="2597876" cy="559384"/>
            </a:xfrm>
            <a:prstGeom prst="roundRect">
              <a:avLst>
                <a:gd name="adj" fmla="val 10000"/>
              </a:avLst>
            </a:prstGeom>
            <a:solidFill>
              <a:srgbClr val="0288A8"/>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5" name="Rounded Rectangle 4"/>
            <p:cNvSpPr/>
            <p:nvPr/>
          </p:nvSpPr>
          <p:spPr>
            <a:xfrm>
              <a:off x="3052641" y="17898"/>
              <a:ext cx="2565108" cy="5266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8580" rIns="0" bIns="68580" numCol="1" spcCol="1270" anchor="ctr" anchorCtr="0">
              <a:noAutofit/>
            </a:bodyPr>
            <a:lstStyle/>
            <a:p>
              <a:pPr defTabSz="800100">
                <a:lnSpc>
                  <a:spcPct val="90000"/>
                </a:lnSpc>
                <a:spcBef>
                  <a:spcPct val="0"/>
                </a:spcBef>
                <a:spcAft>
                  <a:spcPct val="35000"/>
                </a:spcAft>
              </a:pPr>
              <a:r>
                <a:rPr lang="en-US" dirty="0"/>
                <a:t>Outpatient </a:t>
              </a:r>
              <a:r>
                <a:rPr lang="en-US" dirty="0" smtClean="0"/>
                <a:t>Lab</a:t>
              </a:r>
              <a:endParaRPr lang="en-US" dirty="0"/>
            </a:p>
          </p:txBody>
        </p:sp>
      </p:grpSp>
      <p:sp>
        <p:nvSpPr>
          <p:cNvPr id="56" name="Rounded Rectangle 55"/>
          <p:cNvSpPr/>
          <p:nvPr/>
        </p:nvSpPr>
        <p:spPr>
          <a:xfrm>
            <a:off x="6952771" y="4636343"/>
            <a:ext cx="2194560" cy="557784"/>
          </a:xfrm>
          <a:prstGeom prst="roundRect">
            <a:avLst>
              <a:gd name="adj" fmla="val 10000"/>
            </a:avLst>
          </a:prstGeom>
          <a:solidFill>
            <a:schemeClr val="accent6"/>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7" name="Rounded Rectangle 56"/>
          <p:cNvSpPr/>
          <p:nvPr/>
        </p:nvSpPr>
        <p:spPr>
          <a:xfrm>
            <a:off x="9311308" y="4636343"/>
            <a:ext cx="2194560" cy="557784"/>
          </a:xfrm>
          <a:prstGeom prst="roundRect">
            <a:avLst>
              <a:gd name="adj" fmla="val 10000"/>
            </a:avLst>
          </a:prstGeom>
          <a:solidFill>
            <a:srgbClr val="9C7DB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 name="TextBox 2"/>
          <p:cNvSpPr txBox="1"/>
          <p:nvPr/>
        </p:nvSpPr>
        <p:spPr>
          <a:xfrm>
            <a:off x="7586881" y="4730569"/>
            <a:ext cx="1080869" cy="369332"/>
          </a:xfrm>
          <a:prstGeom prst="rect">
            <a:avLst/>
          </a:prstGeom>
          <a:noFill/>
        </p:spPr>
        <p:txBody>
          <a:bodyPr wrap="square" rtlCol="0">
            <a:spAutoFit/>
          </a:bodyPr>
          <a:lstStyle/>
          <a:p>
            <a:r>
              <a:rPr lang="en-US" dirty="0" err="1" smtClean="0">
                <a:solidFill>
                  <a:schemeClr val="bg1"/>
                </a:solidFill>
              </a:rPr>
              <a:t>eICU</a:t>
            </a:r>
            <a:endParaRPr lang="en-US" dirty="0">
              <a:solidFill>
                <a:schemeClr val="bg1"/>
              </a:solidFill>
            </a:endParaRPr>
          </a:p>
        </p:txBody>
      </p:sp>
      <p:sp>
        <p:nvSpPr>
          <p:cNvPr id="58" name="TextBox 57"/>
          <p:cNvSpPr txBox="1"/>
          <p:nvPr/>
        </p:nvSpPr>
        <p:spPr>
          <a:xfrm>
            <a:off x="9429750" y="4714232"/>
            <a:ext cx="1971675" cy="369332"/>
          </a:xfrm>
          <a:prstGeom prst="rect">
            <a:avLst/>
          </a:prstGeom>
          <a:noFill/>
        </p:spPr>
        <p:txBody>
          <a:bodyPr wrap="square" rtlCol="0">
            <a:spAutoFit/>
          </a:bodyPr>
          <a:lstStyle/>
          <a:p>
            <a:r>
              <a:rPr lang="en-US" dirty="0" smtClean="0">
                <a:solidFill>
                  <a:schemeClr val="bg1"/>
                </a:solidFill>
              </a:rPr>
              <a:t>Library Operations</a:t>
            </a:r>
            <a:endParaRPr lang="en-US" dirty="0">
              <a:solidFill>
                <a:schemeClr val="bg1"/>
              </a:solidFill>
            </a:endParaRPr>
          </a:p>
        </p:txBody>
      </p:sp>
    </p:spTree>
    <p:extLst>
      <p:ext uri="{BB962C8B-B14F-4D97-AF65-F5344CB8AC3E}">
        <p14:creationId xmlns:p14="http://schemas.microsoft.com/office/powerpoint/2010/main" val="239978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755316" y="1755466"/>
            <a:ext cx="1061473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3486" y="304795"/>
            <a:ext cx="11220732" cy="1174205"/>
          </a:xfrm>
        </p:spPr>
        <p:txBody>
          <a:bodyPr/>
          <a:lstStyle/>
          <a:p>
            <a:r>
              <a:rPr lang="en-US" sz="5333" dirty="0"/>
              <a:t>Transition Process is complicated</a:t>
            </a:r>
          </a:p>
        </p:txBody>
      </p:sp>
      <p:sp>
        <p:nvSpPr>
          <p:cNvPr id="3" name="Text Placeholder 2"/>
          <p:cNvSpPr>
            <a:spLocks noGrp="1"/>
          </p:cNvSpPr>
          <p:nvPr>
            <p:ph type="body" sz="quarter" idx="10"/>
          </p:nvPr>
        </p:nvSpPr>
        <p:spPr>
          <a:xfrm>
            <a:off x="2331182" y="2314102"/>
            <a:ext cx="3153020" cy="1751876"/>
          </a:xfrm>
        </p:spPr>
        <p:txBody>
          <a:bodyPr>
            <a:normAutofit/>
          </a:bodyPr>
          <a:lstStyle/>
          <a:p>
            <a:r>
              <a:rPr lang="en-US" sz="10000" b="1" dirty="0"/>
              <a:t>238</a:t>
            </a:r>
          </a:p>
        </p:txBody>
      </p:sp>
      <p:sp>
        <p:nvSpPr>
          <p:cNvPr id="4" name="TextBox 3"/>
          <p:cNvSpPr txBox="1"/>
          <p:nvPr/>
        </p:nvSpPr>
        <p:spPr>
          <a:xfrm>
            <a:off x="3308981" y="2047362"/>
            <a:ext cx="1869440" cy="502766"/>
          </a:xfrm>
          <a:prstGeom prst="rect">
            <a:avLst/>
          </a:prstGeom>
          <a:noFill/>
        </p:spPr>
        <p:txBody>
          <a:bodyPr wrap="square" rtlCol="0">
            <a:spAutoFit/>
          </a:bodyPr>
          <a:lstStyle/>
          <a:p>
            <a:r>
              <a:rPr lang="en-US" sz="2667" dirty="0">
                <a:solidFill>
                  <a:srgbClr val="008599"/>
                </a:solidFill>
              </a:rPr>
              <a:t>milestones</a:t>
            </a:r>
          </a:p>
        </p:txBody>
      </p:sp>
      <p:sp>
        <p:nvSpPr>
          <p:cNvPr id="7" name="Text Placeholder 2"/>
          <p:cNvSpPr txBox="1">
            <a:spLocks/>
          </p:cNvSpPr>
          <p:nvPr/>
        </p:nvSpPr>
        <p:spPr>
          <a:xfrm>
            <a:off x="6779965" y="1858065"/>
            <a:ext cx="4734524" cy="1238913"/>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0" b="1" dirty="0"/>
              <a:t>1,575</a:t>
            </a:r>
          </a:p>
        </p:txBody>
      </p:sp>
      <p:sp>
        <p:nvSpPr>
          <p:cNvPr id="8" name="TextBox 7"/>
          <p:cNvSpPr txBox="1"/>
          <p:nvPr/>
        </p:nvSpPr>
        <p:spPr>
          <a:xfrm>
            <a:off x="9508427" y="3649910"/>
            <a:ext cx="2006061" cy="461665"/>
          </a:xfrm>
          <a:prstGeom prst="rect">
            <a:avLst/>
          </a:prstGeom>
          <a:noFill/>
        </p:spPr>
        <p:txBody>
          <a:bodyPr wrap="square" rtlCol="0">
            <a:spAutoFit/>
          </a:bodyPr>
          <a:lstStyle/>
          <a:p>
            <a:r>
              <a:rPr lang="en-US" sz="2400" dirty="0">
                <a:solidFill>
                  <a:srgbClr val="008599"/>
                </a:solidFill>
              </a:rPr>
              <a:t>(and counting)</a:t>
            </a:r>
          </a:p>
        </p:txBody>
      </p:sp>
      <p:sp>
        <p:nvSpPr>
          <p:cNvPr id="9" name="TextBox 8"/>
          <p:cNvSpPr txBox="1"/>
          <p:nvPr/>
        </p:nvSpPr>
        <p:spPr>
          <a:xfrm>
            <a:off x="8399917" y="3180834"/>
            <a:ext cx="2917599" cy="666786"/>
          </a:xfrm>
          <a:prstGeom prst="rect">
            <a:avLst/>
          </a:prstGeom>
          <a:noFill/>
        </p:spPr>
        <p:txBody>
          <a:bodyPr wrap="square" rtlCol="0">
            <a:spAutoFit/>
          </a:bodyPr>
          <a:lstStyle/>
          <a:p>
            <a:r>
              <a:rPr lang="en-US" sz="3733" dirty="0">
                <a:solidFill>
                  <a:srgbClr val="008599"/>
                </a:solidFill>
              </a:rPr>
              <a:t>action items</a:t>
            </a:r>
          </a:p>
        </p:txBody>
      </p:sp>
      <p:sp>
        <p:nvSpPr>
          <p:cNvPr id="10" name="Text Placeholder 2"/>
          <p:cNvSpPr txBox="1">
            <a:spLocks/>
          </p:cNvSpPr>
          <p:nvPr/>
        </p:nvSpPr>
        <p:spPr>
          <a:xfrm>
            <a:off x="2374262" y="4084860"/>
            <a:ext cx="3109940" cy="1588673"/>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0" b="1" dirty="0"/>
              <a:t>332</a:t>
            </a:r>
          </a:p>
        </p:txBody>
      </p:sp>
      <p:sp>
        <p:nvSpPr>
          <p:cNvPr id="11" name="TextBox 10"/>
          <p:cNvSpPr txBox="1"/>
          <p:nvPr/>
        </p:nvSpPr>
        <p:spPr>
          <a:xfrm>
            <a:off x="2503810" y="5487675"/>
            <a:ext cx="2895505" cy="502766"/>
          </a:xfrm>
          <a:prstGeom prst="rect">
            <a:avLst/>
          </a:prstGeom>
          <a:noFill/>
        </p:spPr>
        <p:txBody>
          <a:bodyPr wrap="square" rtlCol="0">
            <a:spAutoFit/>
          </a:bodyPr>
          <a:lstStyle/>
          <a:p>
            <a:r>
              <a:rPr lang="en-US" sz="2667" dirty="0">
                <a:solidFill>
                  <a:srgbClr val="008599"/>
                </a:solidFill>
              </a:rPr>
              <a:t>budget line items</a:t>
            </a:r>
          </a:p>
        </p:txBody>
      </p:sp>
      <p:sp>
        <p:nvSpPr>
          <p:cNvPr id="12" name="Text Placeholder 2"/>
          <p:cNvSpPr txBox="1">
            <a:spLocks/>
          </p:cNvSpPr>
          <p:nvPr/>
        </p:nvSpPr>
        <p:spPr>
          <a:xfrm>
            <a:off x="6365509" y="4235850"/>
            <a:ext cx="1999121" cy="970668"/>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7200" dirty="0"/>
              <a:t>900</a:t>
            </a:r>
          </a:p>
        </p:txBody>
      </p:sp>
      <p:sp>
        <p:nvSpPr>
          <p:cNvPr id="13" name="TextBox 12"/>
          <p:cNvSpPr txBox="1"/>
          <p:nvPr/>
        </p:nvSpPr>
        <p:spPr>
          <a:xfrm>
            <a:off x="8073473" y="4262669"/>
            <a:ext cx="3530745" cy="913199"/>
          </a:xfrm>
          <a:prstGeom prst="rect">
            <a:avLst/>
          </a:prstGeom>
          <a:noFill/>
        </p:spPr>
        <p:txBody>
          <a:bodyPr wrap="square" rtlCol="0">
            <a:spAutoFit/>
          </a:bodyPr>
          <a:lstStyle/>
          <a:p>
            <a:r>
              <a:rPr lang="en-US" sz="2667" dirty="0">
                <a:solidFill>
                  <a:srgbClr val="008599"/>
                </a:solidFill>
              </a:rPr>
              <a:t>existing technical applications to install</a:t>
            </a:r>
          </a:p>
        </p:txBody>
      </p:sp>
      <p:sp>
        <p:nvSpPr>
          <p:cNvPr id="14" name="Text Placeholder 2"/>
          <p:cNvSpPr txBox="1">
            <a:spLocks/>
          </p:cNvSpPr>
          <p:nvPr/>
        </p:nvSpPr>
        <p:spPr>
          <a:xfrm>
            <a:off x="6869799" y="5355915"/>
            <a:ext cx="1497907" cy="968997"/>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7200" dirty="0"/>
              <a:t>90</a:t>
            </a:r>
          </a:p>
        </p:txBody>
      </p:sp>
      <p:sp>
        <p:nvSpPr>
          <p:cNvPr id="15" name="TextBox 14"/>
          <p:cNvSpPr txBox="1"/>
          <p:nvPr/>
        </p:nvSpPr>
        <p:spPr>
          <a:xfrm>
            <a:off x="8073473" y="5381065"/>
            <a:ext cx="3530745" cy="913199"/>
          </a:xfrm>
          <a:prstGeom prst="rect">
            <a:avLst/>
          </a:prstGeom>
          <a:noFill/>
        </p:spPr>
        <p:txBody>
          <a:bodyPr wrap="square" rtlCol="0">
            <a:spAutoFit/>
          </a:bodyPr>
          <a:lstStyle/>
          <a:p>
            <a:r>
              <a:rPr lang="en-US" sz="2667" dirty="0">
                <a:solidFill>
                  <a:srgbClr val="008599"/>
                </a:solidFill>
              </a:rPr>
              <a:t>new applications </a:t>
            </a:r>
            <a:br>
              <a:rPr lang="en-US" sz="2667" dirty="0">
                <a:solidFill>
                  <a:srgbClr val="008599"/>
                </a:solidFill>
              </a:rPr>
            </a:br>
            <a:r>
              <a:rPr lang="en-US" sz="2667" dirty="0">
                <a:solidFill>
                  <a:srgbClr val="008599"/>
                </a:solidFill>
              </a:rPr>
              <a:t>to install</a:t>
            </a:r>
          </a:p>
        </p:txBody>
      </p:sp>
      <p:cxnSp>
        <p:nvCxnSpPr>
          <p:cNvPr id="16" name="Straight Connector 15"/>
          <p:cNvCxnSpPr/>
          <p:nvPr/>
        </p:nvCxnSpPr>
        <p:spPr>
          <a:xfrm>
            <a:off x="696605" y="4144445"/>
            <a:ext cx="1061473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846273" y="2907829"/>
            <a:ext cx="0" cy="2665649"/>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0626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90707" y="279730"/>
            <a:ext cx="5508236" cy="6262216"/>
          </a:xfrm>
          <a:prstGeom prst="rect">
            <a:avLst/>
          </a:prstGeom>
        </p:spPr>
      </p:pic>
    </p:spTree>
    <p:extLst>
      <p:ext uri="{BB962C8B-B14F-4D97-AF65-F5344CB8AC3E}">
        <p14:creationId xmlns:p14="http://schemas.microsoft.com/office/powerpoint/2010/main" val="28456307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AAA0"/>
                </a:solidFill>
                <a:latin typeface="+mj-lt"/>
              </a:rPr>
              <a:t>Transition Planning Update</a:t>
            </a:r>
            <a:endParaRPr lang="en-US" dirty="0">
              <a:solidFill>
                <a:srgbClr val="00AAA0"/>
              </a:solidFill>
              <a:latin typeface="+mj-lt"/>
            </a:endParaRPr>
          </a:p>
        </p:txBody>
      </p:sp>
      <p:sp>
        <p:nvSpPr>
          <p:cNvPr id="3" name="Text Placeholder 2"/>
          <p:cNvSpPr>
            <a:spLocks noGrp="1"/>
          </p:cNvSpPr>
          <p:nvPr>
            <p:ph type="body" sz="quarter" idx="10"/>
          </p:nvPr>
        </p:nvSpPr>
        <p:spPr>
          <a:xfrm>
            <a:off x="661473" y="1174204"/>
            <a:ext cx="10726208" cy="5032631"/>
          </a:xfrm>
        </p:spPr>
        <p:txBody>
          <a:bodyPr>
            <a:normAutofit fontScale="85000" lnSpcReduction="20000"/>
          </a:bodyPr>
          <a:lstStyle/>
          <a:p>
            <a:r>
              <a:rPr lang="en-US" b="1" u="sng" dirty="0" smtClean="0">
                <a:solidFill>
                  <a:schemeClr val="tx1"/>
                </a:solidFill>
                <a:latin typeface="Century Gothic" panose="020B0502020202020204" pitchFamily="34" charset="0"/>
              </a:rPr>
              <a:t>Mission Bernal Campus</a:t>
            </a:r>
          </a:p>
          <a:p>
            <a:pPr marL="457200" indent="-457200">
              <a:buFont typeface="Arial" panose="020B0604020202020204" pitchFamily="34" charset="0"/>
              <a:buChar char="•"/>
            </a:pPr>
            <a:r>
              <a:rPr lang="en-US" dirty="0" smtClean="0">
                <a:solidFill>
                  <a:schemeClr val="tx1"/>
                </a:solidFill>
                <a:latin typeface="Century Gothic" panose="020B0502020202020204" pitchFamily="34" charset="0"/>
              </a:rPr>
              <a:t>Completed 40 Occupancy Planning meetings</a:t>
            </a:r>
          </a:p>
          <a:p>
            <a:pPr marL="457200" indent="-457200">
              <a:buFont typeface="Arial" panose="020B0604020202020204" pitchFamily="34" charset="0"/>
              <a:buChar char="•"/>
            </a:pPr>
            <a:r>
              <a:rPr lang="en-US" dirty="0" smtClean="0">
                <a:solidFill>
                  <a:schemeClr val="tx1"/>
                </a:solidFill>
                <a:latin typeface="Century Gothic" panose="020B0502020202020204" pitchFamily="34" charset="0"/>
              </a:rPr>
              <a:t>Completed 14 Support Planning meetings</a:t>
            </a:r>
          </a:p>
          <a:p>
            <a:pPr marL="457200" indent="-457200">
              <a:buFont typeface="Arial" panose="020B0604020202020204" pitchFamily="34" charset="0"/>
              <a:buChar char="•"/>
            </a:pPr>
            <a:r>
              <a:rPr lang="en-US" dirty="0" smtClean="0">
                <a:solidFill>
                  <a:schemeClr val="tx1"/>
                </a:solidFill>
                <a:latin typeface="Century Gothic" panose="020B0502020202020204" pitchFamily="34" charset="0"/>
              </a:rPr>
              <a:t>Completed 28 Move Logistics meetings</a:t>
            </a:r>
          </a:p>
          <a:p>
            <a:pPr marL="457200" indent="-457200">
              <a:buFont typeface="Arial" panose="020B0604020202020204" pitchFamily="34" charset="0"/>
              <a:buChar char="•"/>
            </a:pPr>
            <a:r>
              <a:rPr lang="en-US" dirty="0" smtClean="0">
                <a:solidFill>
                  <a:schemeClr val="tx1"/>
                </a:solidFill>
                <a:latin typeface="Century Gothic" panose="020B0502020202020204" pitchFamily="34" charset="0"/>
              </a:rPr>
              <a:t>Continuing with Clinical and Move Day meetings (52)</a:t>
            </a:r>
          </a:p>
          <a:p>
            <a:r>
              <a:rPr lang="en-US" b="1" u="sng" dirty="0" smtClean="0">
                <a:solidFill>
                  <a:schemeClr val="tx1"/>
                </a:solidFill>
                <a:latin typeface="Century Gothic" panose="020B0502020202020204" pitchFamily="34" charset="0"/>
              </a:rPr>
              <a:t>Van Ness Campus</a:t>
            </a:r>
          </a:p>
          <a:p>
            <a:pPr marL="457200" indent="-457200">
              <a:buFont typeface="Arial" panose="020B0604020202020204" pitchFamily="34" charset="0"/>
              <a:buChar char="•"/>
            </a:pPr>
            <a:r>
              <a:rPr lang="en-US" dirty="0">
                <a:solidFill>
                  <a:schemeClr val="tx1"/>
                </a:solidFill>
                <a:latin typeface="Century Gothic" panose="020B0502020202020204" pitchFamily="34" charset="0"/>
              </a:rPr>
              <a:t>Occupancy Planning meetings complete</a:t>
            </a:r>
          </a:p>
          <a:p>
            <a:pPr marL="457200" indent="-457200">
              <a:buFont typeface="Arial" panose="020B0604020202020204" pitchFamily="34" charset="0"/>
              <a:buChar char="•"/>
            </a:pPr>
            <a:r>
              <a:rPr lang="en-US" dirty="0">
                <a:solidFill>
                  <a:schemeClr val="tx1"/>
                </a:solidFill>
                <a:latin typeface="Century Gothic" panose="020B0502020202020204" pitchFamily="34" charset="0"/>
              </a:rPr>
              <a:t>Support Planning meetings complete</a:t>
            </a:r>
          </a:p>
          <a:p>
            <a:pPr marL="457200" indent="-457200">
              <a:buFont typeface="Arial" panose="020B0604020202020204" pitchFamily="34" charset="0"/>
              <a:buChar char="•"/>
            </a:pPr>
            <a:r>
              <a:rPr lang="en-US" dirty="0">
                <a:solidFill>
                  <a:schemeClr val="tx1"/>
                </a:solidFill>
                <a:latin typeface="Century Gothic" panose="020B0502020202020204" pitchFamily="34" charset="0"/>
              </a:rPr>
              <a:t>Move Logistics </a:t>
            </a:r>
            <a:r>
              <a:rPr lang="en-US" dirty="0" smtClean="0">
                <a:solidFill>
                  <a:schemeClr val="tx1"/>
                </a:solidFill>
                <a:latin typeface="Century Gothic" panose="020B0502020202020204" pitchFamily="34" charset="0"/>
              </a:rPr>
              <a:t>meetings will start in January</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6012502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2666" y="172912"/>
            <a:ext cx="8521337" cy="552570"/>
          </a:xfrm>
        </p:spPr>
        <p:txBody>
          <a:bodyPr anchor="t">
            <a:normAutofit/>
          </a:bodyPr>
          <a:lstStyle/>
          <a:p>
            <a:r>
              <a:rPr lang="en-US" sz="2800" dirty="0"/>
              <a:t>The Case for Change: CPMC Hospitals Transition</a:t>
            </a:r>
          </a:p>
        </p:txBody>
      </p:sp>
      <p:sp>
        <p:nvSpPr>
          <p:cNvPr id="13" name="Rectangle 12"/>
          <p:cNvSpPr/>
          <p:nvPr/>
        </p:nvSpPr>
        <p:spPr>
          <a:xfrm>
            <a:off x="6531539" y="4148016"/>
            <a:ext cx="4563180" cy="246093"/>
          </a:xfrm>
          <a:prstGeom prst="rect">
            <a:avLst/>
          </a:prstGeom>
          <a:solidFill>
            <a:srgbClr val="00A9A0"/>
          </a:solidFill>
          <a:ln w="19050">
            <a:solidFill>
              <a:srgbClr val="00A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b="1" dirty="0">
              <a:solidFill>
                <a:schemeClr val="bg1"/>
              </a:solidFill>
              <a:latin typeface="Arial" panose="020B0604020202020204" pitchFamily="34" charset="0"/>
              <a:cs typeface="Arial" panose="020B0604020202020204" pitchFamily="34" charset="0"/>
            </a:endParaRPr>
          </a:p>
        </p:txBody>
      </p:sp>
      <p:graphicFrame>
        <p:nvGraphicFramePr>
          <p:cNvPr id="14" name="Table 13"/>
          <p:cNvGraphicFramePr>
            <a:graphicFrameLocks noGrp="1"/>
          </p:cNvGraphicFramePr>
          <p:nvPr>
            <p:extLst/>
          </p:nvPr>
        </p:nvGraphicFramePr>
        <p:xfrm>
          <a:off x="6495496" y="768941"/>
          <a:ext cx="4599223" cy="3487683"/>
        </p:xfrm>
        <a:graphic>
          <a:graphicData uri="http://schemas.openxmlformats.org/drawingml/2006/table">
            <a:tbl>
              <a:tblPr firstRow="1" bandRow="1"/>
              <a:tblGrid>
                <a:gridCol w="1947982"/>
                <a:gridCol w="476899"/>
                <a:gridCol w="2174342"/>
              </a:tblGrid>
              <a:tr h="395487">
                <a:tc>
                  <a:txBody>
                    <a:bodyPr/>
                    <a:lstStyle/>
                    <a:p>
                      <a:r>
                        <a:rPr lang="en-US" sz="1600" b="1" kern="1200" dirty="0" smtClean="0">
                          <a:solidFill>
                            <a:srgbClr val="00A9A0"/>
                          </a:solidFill>
                          <a:latin typeface="Arial" panose="020B0604020202020204" pitchFamily="34" charset="0"/>
                          <a:ea typeface="+mn-ea"/>
                          <a:cs typeface="Arial" panose="020B0604020202020204" pitchFamily="34" charset="0"/>
                        </a:rPr>
                        <a:t>From</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1" kern="1200" dirty="0">
                        <a:solidFill>
                          <a:srgbClr val="00A9A0"/>
                        </a:solidFill>
                        <a:latin typeface="Arial" panose="020B0604020202020204" pitchFamily="34" charset="0"/>
                        <a:ea typeface="+mn-ea"/>
                        <a:cs typeface="Arial" panose="020B0604020202020204" pitchFamily="34" charset="0"/>
                      </a:endParaRP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indent="-111125" algn="r"/>
                      <a:r>
                        <a:rPr lang="en-US" sz="1600" b="1" kern="1200" dirty="0" smtClean="0">
                          <a:solidFill>
                            <a:srgbClr val="00A9A0"/>
                          </a:solidFill>
                          <a:latin typeface="Arial" panose="020B0604020202020204" pitchFamily="34" charset="0"/>
                          <a:ea typeface="+mn-ea"/>
                          <a:cs typeface="Arial" panose="020B0604020202020204" pitchFamily="34" charset="0"/>
                        </a:rPr>
                        <a:t>To</a:t>
                      </a:r>
                    </a:p>
                  </a:txBody>
                  <a:tcPr anchor="ct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r>
              <a:tr h="468084">
                <a:tc>
                  <a:txBody>
                    <a:bodyPr/>
                    <a:lstStyle/>
                    <a:p>
                      <a:pPr>
                        <a:lnSpc>
                          <a:spcPct val="95000"/>
                        </a:lnSpc>
                      </a:pPr>
                      <a:r>
                        <a:rPr lang="en-US" sz="1400" dirty="0" smtClean="0">
                          <a:latin typeface="Arial" panose="020B0604020202020204" pitchFamily="34" charset="0"/>
                          <a:cs typeface="Arial" panose="020B0604020202020204" pitchFamily="34" charset="0"/>
                        </a:rPr>
                        <a:t>4</a:t>
                      </a:r>
                      <a:r>
                        <a:rPr lang="en-US" sz="1400" baseline="0" dirty="0" smtClean="0">
                          <a:latin typeface="Arial" panose="020B0604020202020204" pitchFamily="34" charset="0"/>
                          <a:cs typeface="Arial" panose="020B0604020202020204" pitchFamily="34" charset="0"/>
                        </a:rPr>
                        <a:t> traditional hospitals</a:t>
                      </a:r>
                      <a:endParaRPr lang="en-US" sz="1400" dirty="0" smtClean="0">
                        <a:latin typeface="Arial" panose="020B0604020202020204" pitchFamily="34" charset="0"/>
                        <a:cs typeface="Arial" panose="020B0604020202020204" pitchFamily="34"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lnSpc>
                          <a:spcPct val="95000"/>
                        </a:lnSpc>
                      </a:pPr>
                      <a:r>
                        <a:rPr lang="en-US" sz="1400" dirty="0" smtClean="0">
                          <a:latin typeface="Arial" panose="020B0604020202020204" pitchFamily="34" charset="0"/>
                          <a:cs typeface="Arial" panose="020B0604020202020204" pitchFamily="34" charset="0"/>
                          <a:sym typeface="Webdings" panose="05030102010509060703" pitchFamily="18" charset="2"/>
                        </a:rPr>
                        <a:t></a:t>
                      </a:r>
                      <a:endParaRPr lang="en-US" sz="1400" dirty="0">
                        <a:latin typeface="Arial" panose="020B0604020202020204" pitchFamily="34" charset="0"/>
                        <a:cs typeface="Arial" panose="020B0604020202020204" pitchFamily="34"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95000"/>
                        </a:lnSpc>
                        <a:spcBef>
                          <a:spcPts val="0"/>
                        </a:spcBef>
                        <a:spcAft>
                          <a:spcPts val="0"/>
                        </a:spcAft>
                        <a:buClrTx/>
                        <a:buSzTx/>
                        <a:buFontTx/>
                        <a:buNone/>
                        <a:tabLst/>
                        <a:defRPr/>
                      </a:pPr>
                      <a:r>
                        <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Arial"/>
                        </a:rPr>
                        <a:t>3 hospitals with 2 built to modern standards</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53367">
                <a:tc>
                  <a:txBody>
                    <a:bodyPr/>
                    <a:lstStyle/>
                    <a:p>
                      <a:pPr>
                        <a:lnSpc>
                          <a:spcPct val="95000"/>
                        </a:lnSpc>
                      </a:pPr>
                      <a:r>
                        <a:rPr lang="en-US" sz="1400" dirty="0" smtClean="0">
                          <a:latin typeface="Arial" panose="020B0604020202020204" pitchFamily="34" charset="0"/>
                          <a:cs typeface="Arial" panose="020B0604020202020204" pitchFamily="34" charset="0"/>
                        </a:rPr>
                        <a:t>Shared patient</a:t>
                      </a:r>
                      <a:r>
                        <a:rPr lang="en-US" sz="1400" baseline="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rooms with limited views</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95000"/>
                        </a:lnSpc>
                        <a:spcBef>
                          <a:spcPts val="0"/>
                        </a:spcBef>
                        <a:spcAft>
                          <a:spcPts val="0"/>
                        </a:spcAft>
                        <a:buClrTx/>
                        <a:buSzTx/>
                        <a:buFontTx/>
                        <a:buNone/>
                        <a:tabLst/>
                        <a:defRPr/>
                      </a:pPr>
                      <a:r>
                        <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Webdings" panose="05030102010509060703" pitchFamily="18" charset="2"/>
                        </a:rPr>
                        <a:t></a:t>
                      </a:r>
                      <a:endPar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Arial"/>
                      </a:endParaRPr>
                    </a:p>
                    <a:p>
                      <a:pPr marR="0" algn="l" rtl="0">
                        <a:lnSpc>
                          <a:spcPct val="95000"/>
                        </a:lnSpc>
                        <a:spcBef>
                          <a:spcPts val="0"/>
                        </a:spcBef>
                        <a:spcAft>
                          <a:spcPts val="0"/>
                        </a:spcAft>
                        <a:buNone/>
                      </a:pPr>
                      <a:endParaRPr lang="en-US" sz="1400" b="0" i="0" u="none" strike="noStrike" cap="none" dirty="0">
                        <a:solidFill>
                          <a:schemeClr val="tx1"/>
                        </a:solidFill>
                        <a:latin typeface="Arial" panose="020B0604020202020204" pitchFamily="34" charset="0"/>
                        <a:ea typeface="+mn-ea"/>
                        <a:cs typeface="Arial" panose="020B0604020202020204" pitchFamily="34" charset="0"/>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95000"/>
                        </a:lnSpc>
                        <a:spcBef>
                          <a:spcPts val="0"/>
                        </a:spcBef>
                        <a:spcAft>
                          <a:spcPts val="0"/>
                        </a:spcAft>
                        <a:buClrTx/>
                        <a:buSzTx/>
                        <a:buFontTx/>
                        <a:buNone/>
                        <a:tabLst/>
                        <a:defRPr/>
                      </a:pPr>
                      <a:r>
                        <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Arial"/>
                        </a:rPr>
                        <a:t>Upgraded private rooms with exterior views and natural</a:t>
                      </a:r>
                      <a:r>
                        <a:rPr lang="en-US" sz="14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 light</a:t>
                      </a:r>
                      <a:r>
                        <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Arial"/>
                        </a:rPr>
                        <a:t> </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653367">
                <a:tc>
                  <a:txBody>
                    <a:bodyPr/>
                    <a:lstStyle/>
                    <a:p>
                      <a:pPr>
                        <a:lnSpc>
                          <a:spcPct val="95000"/>
                        </a:lnSpc>
                      </a:pPr>
                      <a:r>
                        <a:rPr lang="en-US" sz="1400" dirty="0" smtClean="0">
                          <a:latin typeface="Arial" panose="020B0604020202020204" pitchFamily="34" charset="0"/>
                          <a:cs typeface="Arial" panose="020B0604020202020204" pitchFamily="34" charset="0"/>
                        </a:rPr>
                        <a:t>Facilities with disparate</a:t>
                      </a:r>
                      <a:r>
                        <a:rPr lang="en-US" sz="1400" baseline="0" dirty="0" smtClean="0">
                          <a:latin typeface="Arial" panose="020B0604020202020204" pitchFamily="34" charset="0"/>
                          <a:cs typeface="Arial" panose="020B0604020202020204" pitchFamily="34" charset="0"/>
                        </a:rPr>
                        <a:t> cultures and identities</a:t>
                      </a:r>
                      <a:endParaRPr lang="en-US" sz="1400" dirty="0" smtClean="0">
                        <a:latin typeface="Arial" panose="020B0604020202020204" pitchFamily="34" charset="0"/>
                        <a:cs typeface="Arial" panose="020B0604020202020204" pitchFamily="34"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R="0" algn="l" rtl="0">
                        <a:lnSpc>
                          <a:spcPct val="95000"/>
                        </a:lnSpc>
                        <a:spcBef>
                          <a:spcPts val="0"/>
                        </a:spcBef>
                        <a:spcAft>
                          <a:spcPts val="0"/>
                        </a:spcAft>
                        <a:buNone/>
                      </a:pPr>
                      <a:r>
                        <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Webdings" panose="05030102010509060703" pitchFamily="18" charset="2"/>
                        </a:rPr>
                        <a:t></a:t>
                      </a:r>
                      <a:endParaRPr lang="en-US" sz="1400" b="0" i="0" u="none" strike="noStrike" cap="none" dirty="0">
                        <a:solidFill>
                          <a:schemeClr val="tx1"/>
                        </a:solidFill>
                        <a:latin typeface="Arial" panose="020B0604020202020204" pitchFamily="34" charset="0"/>
                        <a:ea typeface="+mn-ea"/>
                        <a:cs typeface="Arial" panose="020B0604020202020204" pitchFamily="34" charset="0"/>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95000"/>
                        </a:lnSpc>
                        <a:spcBef>
                          <a:spcPts val="0"/>
                        </a:spcBef>
                        <a:spcAft>
                          <a:spcPts val="0"/>
                        </a:spcAft>
                        <a:buClrTx/>
                        <a:buSzTx/>
                        <a:buFontTx/>
                        <a:buNone/>
                        <a:tabLst/>
                        <a:defRPr/>
                      </a:pPr>
                      <a:r>
                        <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Arial"/>
                        </a:rPr>
                        <a:t>A unified system with a shared</a:t>
                      </a:r>
                      <a:r>
                        <a:rPr lang="en-US" sz="1400" b="0" i="0" u="none" strike="noStrike" cap="none" baseline="0" dirty="0" smtClean="0">
                          <a:solidFill>
                            <a:schemeClr val="tx1"/>
                          </a:solidFill>
                          <a:latin typeface="Arial" panose="020B0604020202020204" pitchFamily="34" charset="0"/>
                          <a:ea typeface="+mn-ea"/>
                          <a:cs typeface="Arial" panose="020B0604020202020204" pitchFamily="34" charset="0"/>
                          <a:sym typeface="Arial"/>
                        </a:rPr>
                        <a:t> </a:t>
                      </a:r>
                      <a:r>
                        <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Arial"/>
                        </a:rPr>
                        <a:t>culture and one type of care-great care</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653367">
                <a:tc>
                  <a:txBody>
                    <a:bodyPr/>
                    <a:lstStyle/>
                    <a:p>
                      <a:pPr>
                        <a:lnSpc>
                          <a:spcPct val="95000"/>
                        </a:lnSpc>
                      </a:pPr>
                      <a:r>
                        <a:rPr lang="en-US" sz="1400" dirty="0" smtClean="0">
                          <a:latin typeface="Arial" panose="020B0604020202020204" pitchFamily="34" charset="0"/>
                          <a:cs typeface="Arial" panose="020B0604020202020204" pitchFamily="34" charset="0"/>
                        </a:rPr>
                        <a:t>Dated</a:t>
                      </a:r>
                      <a:r>
                        <a:rPr lang="en-US" sz="1400" baseline="0" dirty="0" smtClean="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operational</a:t>
                      </a:r>
                      <a:r>
                        <a:rPr lang="en-US" sz="1400" baseline="0" dirty="0" smtClean="0">
                          <a:latin typeface="Arial" panose="020B0604020202020204" pitchFamily="34" charset="0"/>
                          <a:cs typeface="Arial" panose="020B0604020202020204" pitchFamily="34" charset="0"/>
                        </a:rPr>
                        <a:t> systems and </a:t>
                      </a:r>
                      <a:r>
                        <a:rPr lang="en-US" sz="1400" dirty="0" smtClean="0">
                          <a:latin typeface="Arial" panose="020B0604020202020204" pitchFamily="34" charset="0"/>
                          <a:cs typeface="Arial" panose="020B0604020202020204" pitchFamily="34" charset="0"/>
                        </a:rPr>
                        <a:t>processes</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95000"/>
                        </a:lnSpc>
                        <a:spcBef>
                          <a:spcPts val="0"/>
                        </a:spcBef>
                        <a:spcAft>
                          <a:spcPts val="0"/>
                        </a:spcAft>
                        <a:buNone/>
                      </a:pPr>
                      <a:r>
                        <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Webdings" panose="05030102010509060703" pitchFamily="18" charset="2"/>
                        </a:rPr>
                        <a:t></a:t>
                      </a:r>
                      <a:endParaRPr lang="en-US" sz="1400" b="0" i="0" u="none" strike="noStrike" cap="none" dirty="0">
                        <a:solidFill>
                          <a:schemeClr val="tx1"/>
                        </a:solidFill>
                        <a:latin typeface="Arial" panose="020B0604020202020204" pitchFamily="34" charset="0"/>
                        <a:ea typeface="+mn-ea"/>
                        <a:cs typeface="Arial" panose="020B0604020202020204" pitchFamily="34" charset="0"/>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95000"/>
                        </a:lnSpc>
                        <a:spcBef>
                          <a:spcPts val="0"/>
                        </a:spcBef>
                        <a:spcAft>
                          <a:spcPts val="0"/>
                        </a:spcAft>
                        <a:buClrTx/>
                        <a:buSzTx/>
                        <a:buFontTx/>
                        <a:buNone/>
                        <a:tabLst/>
                        <a:defRPr/>
                      </a:pPr>
                      <a:r>
                        <a:rPr lang="en-US" sz="1400" baseline="0" dirty="0" smtClean="0">
                          <a:latin typeface="Arial" panose="020B0604020202020204" pitchFamily="34" charset="0"/>
                          <a:cs typeface="Arial" panose="020B0604020202020204" pitchFamily="34" charset="0"/>
                        </a:rPr>
                        <a:t>New and advanced technology-enabled systems</a:t>
                      </a:r>
                      <a:endParaRPr lang="en-US" sz="1400" dirty="0" smtClean="0">
                        <a:latin typeface="Arial" panose="020B0604020202020204" pitchFamily="34" charset="0"/>
                        <a:cs typeface="Arial" panose="020B0604020202020204" pitchFamily="34"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r>
              <a:tr h="468084">
                <a:tc>
                  <a:txBody>
                    <a:bodyPr/>
                    <a:lstStyle/>
                    <a:p>
                      <a:pPr>
                        <a:lnSpc>
                          <a:spcPct val="95000"/>
                        </a:lnSpc>
                      </a:pPr>
                      <a:r>
                        <a:rPr lang="en-US" sz="1400" dirty="0" smtClean="0">
                          <a:latin typeface="Arial" panose="020B0604020202020204" pitchFamily="34" charset="0"/>
                          <a:cs typeface="Arial" panose="020B0604020202020204" pitchFamily="34" charset="0"/>
                        </a:rPr>
                        <a:t>Existing</a:t>
                      </a:r>
                      <a:r>
                        <a:rPr lang="en-US" sz="1400" baseline="0" dirty="0" smtClean="0">
                          <a:latin typeface="Arial" panose="020B0604020202020204" pitchFamily="34" charset="0"/>
                          <a:cs typeface="Arial" panose="020B0604020202020204" pitchFamily="34" charset="0"/>
                        </a:rPr>
                        <a:t> communities served</a:t>
                      </a:r>
                      <a:endParaRPr lang="en-US" sz="1400" dirty="0" smtClean="0">
                        <a:latin typeface="Arial" panose="020B0604020202020204" pitchFamily="34" charset="0"/>
                        <a:cs typeface="Arial" panose="020B0604020202020204" pitchFamily="34"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R="0" algn="l" rtl="0">
                        <a:lnSpc>
                          <a:spcPct val="95000"/>
                        </a:lnSpc>
                        <a:spcBef>
                          <a:spcPts val="0"/>
                        </a:spcBef>
                        <a:spcAft>
                          <a:spcPts val="0"/>
                        </a:spcAft>
                        <a:buNone/>
                      </a:pPr>
                      <a:r>
                        <a:rPr lang="en-US" sz="1400" b="0" i="0" u="none" strike="noStrike" cap="none" dirty="0" smtClean="0">
                          <a:solidFill>
                            <a:schemeClr val="tx1"/>
                          </a:solidFill>
                          <a:latin typeface="Arial" panose="020B0604020202020204" pitchFamily="34" charset="0"/>
                          <a:ea typeface="+mn-ea"/>
                          <a:cs typeface="Arial" panose="020B0604020202020204" pitchFamily="34" charset="0"/>
                          <a:sym typeface="Webdings" panose="05030102010509060703" pitchFamily="18" charset="2"/>
                        </a:rPr>
                        <a:t></a:t>
                      </a:r>
                      <a:endParaRPr lang="en-US" sz="1400" b="0" i="0" u="none" strike="noStrike" cap="none" dirty="0">
                        <a:solidFill>
                          <a:schemeClr val="tx1"/>
                        </a:solidFill>
                        <a:latin typeface="Arial" panose="020B0604020202020204" pitchFamily="34" charset="0"/>
                        <a:ea typeface="+mn-ea"/>
                        <a:cs typeface="Arial" panose="020B0604020202020204" pitchFamily="34" charset="0"/>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r" defTabSz="914400" rtl="0" eaLnBrk="1" fontAlgn="auto" latinLnBrk="0" hangingPunct="1">
                        <a:lnSpc>
                          <a:spcPct val="95000"/>
                        </a:lnSpc>
                        <a:spcBef>
                          <a:spcPts val="0"/>
                        </a:spcBef>
                        <a:spcAft>
                          <a:spcPts val="0"/>
                        </a:spcAft>
                        <a:buClrTx/>
                        <a:buSzTx/>
                        <a:buFontTx/>
                        <a:buNone/>
                        <a:tabLst/>
                        <a:defRPr/>
                      </a:pPr>
                      <a:r>
                        <a:rPr lang="en-US" sz="1400" dirty="0" smtClean="0">
                          <a:latin typeface="Arial" panose="020B0604020202020204" pitchFamily="34" charset="0"/>
                          <a:cs typeface="Arial" panose="020B0604020202020204" pitchFamily="34" charset="0"/>
                        </a:rPr>
                        <a:t>Improved access in </a:t>
                      </a:r>
                      <a:r>
                        <a:rPr lang="en-US" sz="1400" baseline="0" dirty="0" smtClean="0">
                          <a:latin typeface="Arial" panose="020B0604020202020204" pitchFamily="34" charset="0"/>
                          <a:cs typeface="Arial" panose="020B0604020202020204" pitchFamily="34" charset="0"/>
                        </a:rPr>
                        <a:t>communities served</a:t>
                      </a:r>
                      <a:endParaRPr lang="en-US" sz="1400" dirty="0" smtClean="0">
                        <a:latin typeface="Arial" panose="020B0604020202020204" pitchFamily="34" charset="0"/>
                        <a:cs typeface="Arial" panose="020B0604020202020204" pitchFamily="34" charset="0"/>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16" name="TextBox 15"/>
          <p:cNvSpPr txBox="1"/>
          <p:nvPr/>
        </p:nvSpPr>
        <p:spPr>
          <a:xfrm>
            <a:off x="1508760" y="779783"/>
            <a:ext cx="4942347" cy="3615349"/>
          </a:xfrm>
          <a:prstGeom prst="rect">
            <a:avLst/>
          </a:prstGeom>
          <a:noFill/>
        </p:spPr>
        <p:txBody>
          <a:bodyPr wrap="square" rtlCol="0">
            <a:spAutoFit/>
          </a:bodyPr>
          <a:lstStyle/>
          <a:p>
            <a:pPr>
              <a:lnSpc>
                <a:spcPct val="90000"/>
              </a:lnSpc>
              <a:spcAft>
                <a:spcPts val="400"/>
              </a:spcAft>
            </a:pPr>
            <a:r>
              <a:rPr lang="en-US" sz="2000" b="1" dirty="0">
                <a:solidFill>
                  <a:srgbClr val="00A9A0"/>
                </a:solidFill>
                <a:latin typeface="Arial" panose="020B0604020202020204" pitchFamily="34" charset="0"/>
                <a:cs typeface="Arial" panose="020B0604020202020204" pitchFamily="34" charset="0"/>
              </a:rPr>
              <a:t>The Challenge</a:t>
            </a:r>
          </a:p>
          <a:p>
            <a:pPr>
              <a:lnSpc>
                <a:spcPct val="90000"/>
              </a:lnSpc>
              <a:spcAft>
                <a:spcPts val="1200"/>
              </a:spcAft>
            </a:pPr>
            <a:r>
              <a:rPr lang="en-US" sz="1400" dirty="0">
                <a:latin typeface="Arial" panose="020B0604020202020204" pitchFamily="34" charset="0"/>
                <a:cs typeface="Arial" panose="020B0604020202020204" pitchFamily="34" charset="0"/>
              </a:rPr>
              <a:t>Comply with seismic safety requirements</a:t>
            </a:r>
          </a:p>
          <a:p>
            <a:pPr>
              <a:lnSpc>
                <a:spcPct val="90000"/>
              </a:lnSpc>
              <a:spcAft>
                <a:spcPts val="1200"/>
              </a:spcAft>
            </a:pPr>
            <a:r>
              <a:rPr lang="en-US" sz="2800" b="1" dirty="0">
                <a:solidFill>
                  <a:srgbClr val="00A9A0"/>
                </a:solidFill>
                <a:latin typeface="Arial" panose="020B0604020202020204" pitchFamily="34" charset="0"/>
                <a:cs typeface="Arial" panose="020B0604020202020204" pitchFamily="34" charset="0"/>
              </a:rPr>
              <a:t>The Opportunity</a:t>
            </a:r>
          </a:p>
          <a:p>
            <a:pPr>
              <a:lnSpc>
                <a:spcPct val="90000"/>
              </a:lnSpc>
              <a:spcAft>
                <a:spcPts val="1200"/>
              </a:spcAft>
            </a:pPr>
            <a:r>
              <a:rPr lang="en-US" sz="1400" dirty="0">
                <a:latin typeface="Arial" panose="020B0604020202020204" pitchFamily="34" charset="0"/>
                <a:cs typeface="Arial" panose="020B0604020202020204" pitchFamily="34" charset="0"/>
              </a:rPr>
              <a:t>is for CPMC to transform its footprint and redefine care delivery in San Francisco by:</a:t>
            </a:r>
          </a:p>
          <a:p>
            <a:pPr marL="365760" indent="-182880">
              <a:lnSpc>
                <a:spcPct val="90000"/>
              </a:lnSpc>
              <a:spcAft>
                <a:spcPts val="600"/>
              </a:spcAft>
              <a:buFont typeface="Courier New" panose="02070309020205020404" pitchFamily="49" charset="0"/>
              <a:buChar char="o"/>
            </a:pPr>
            <a:r>
              <a:rPr lang="en-US" sz="1400" dirty="0">
                <a:latin typeface="Arial" panose="020B0604020202020204" pitchFamily="34" charset="0"/>
                <a:cs typeface="Arial" panose="020B0604020202020204" pitchFamily="34" charset="0"/>
              </a:rPr>
              <a:t>Developing the ribbon of care </a:t>
            </a:r>
          </a:p>
          <a:p>
            <a:pPr marL="365760" indent="-182880">
              <a:lnSpc>
                <a:spcPct val="90000"/>
              </a:lnSpc>
              <a:spcAft>
                <a:spcPts val="600"/>
              </a:spcAft>
              <a:buFont typeface="Courier New" panose="02070309020205020404" pitchFamily="49" charset="0"/>
              <a:buChar char="o"/>
            </a:pPr>
            <a:r>
              <a:rPr lang="en-US" sz="1400" dirty="0">
                <a:latin typeface="Arial" panose="020B0604020202020204" pitchFamily="34" charset="0"/>
                <a:cs typeface="Arial" panose="020B0604020202020204" pitchFamily="34" charset="0"/>
              </a:rPr>
              <a:t>Focus on safety and quality </a:t>
            </a:r>
          </a:p>
          <a:p>
            <a:pPr marL="365760" indent="-182880">
              <a:lnSpc>
                <a:spcPct val="90000"/>
              </a:lnSpc>
              <a:spcAft>
                <a:spcPts val="600"/>
              </a:spcAft>
              <a:buFont typeface="Courier New" panose="02070309020205020404" pitchFamily="49" charset="0"/>
              <a:buChar char="o"/>
            </a:pPr>
            <a:r>
              <a:rPr lang="en-US" sz="1400" dirty="0">
                <a:latin typeface="Arial" panose="020B0604020202020204" pitchFamily="34" charset="0"/>
                <a:cs typeface="Arial" panose="020B0604020202020204" pitchFamily="34" charset="0"/>
              </a:rPr>
              <a:t>Improve access and better serve our community</a:t>
            </a:r>
          </a:p>
          <a:p>
            <a:pPr marL="365760" indent="-182880">
              <a:lnSpc>
                <a:spcPct val="90000"/>
              </a:lnSpc>
              <a:spcAft>
                <a:spcPts val="600"/>
              </a:spcAft>
              <a:buFont typeface="Courier New" panose="02070309020205020404" pitchFamily="49" charset="0"/>
              <a:buChar char="o"/>
            </a:pPr>
            <a:r>
              <a:rPr lang="en-US" sz="1400" dirty="0">
                <a:latin typeface="Arial" panose="020B0604020202020204" pitchFamily="34" charset="0"/>
                <a:cs typeface="Arial" panose="020B0604020202020204" pitchFamily="34" charset="0"/>
              </a:rPr>
              <a:t>Be more efficient (and affordable)</a:t>
            </a:r>
          </a:p>
          <a:p>
            <a:pPr marL="365760" indent="-182880">
              <a:lnSpc>
                <a:spcPct val="90000"/>
              </a:lnSpc>
              <a:spcAft>
                <a:spcPts val="600"/>
              </a:spcAft>
              <a:buFont typeface="Courier New" panose="02070309020205020404" pitchFamily="49" charset="0"/>
              <a:buChar char="o"/>
            </a:pPr>
            <a:r>
              <a:rPr lang="en-US" sz="1400" b="1" dirty="0">
                <a:latin typeface="Arial" panose="020B0604020202020204" pitchFamily="34" charset="0"/>
                <a:cs typeface="Arial" panose="020B0604020202020204" pitchFamily="34" charset="0"/>
              </a:rPr>
              <a:t>Redefine our culture as “CPMC”</a:t>
            </a:r>
          </a:p>
          <a:p>
            <a:pPr marL="365760" indent="-182880">
              <a:lnSpc>
                <a:spcPct val="90000"/>
              </a:lnSpc>
              <a:spcAft>
                <a:spcPts val="600"/>
              </a:spcAft>
              <a:buFont typeface="Courier New" panose="02070309020205020404" pitchFamily="49" charset="0"/>
              <a:buChar char="o"/>
            </a:pPr>
            <a:endParaRPr lang="en-US" sz="1200" dirty="0">
              <a:latin typeface="Arial" panose="020B0604020202020204" pitchFamily="34" charset="0"/>
              <a:cs typeface="Arial" panose="020B0604020202020204" pitchFamily="34" charset="0"/>
            </a:endParaRPr>
          </a:p>
          <a:p>
            <a:pPr marL="365760" indent="-182880">
              <a:lnSpc>
                <a:spcPct val="90000"/>
              </a:lnSpc>
              <a:spcAft>
                <a:spcPts val="600"/>
              </a:spcAft>
              <a:buFont typeface="Courier New" panose="02070309020205020404" pitchFamily="49" charset="0"/>
              <a:buChar char="o"/>
            </a:pPr>
            <a:endParaRPr lang="en-US" sz="1200" dirty="0">
              <a:latin typeface="Arial" panose="020B0604020202020204" pitchFamily="34" charset="0"/>
              <a:cs typeface="Arial" panose="020B0604020202020204" pitchFamily="34" charset="0"/>
            </a:endParaRPr>
          </a:p>
        </p:txBody>
      </p:sp>
      <p:sp>
        <p:nvSpPr>
          <p:cNvPr id="18" name="TextBox 17"/>
          <p:cNvSpPr txBox="1"/>
          <p:nvPr/>
        </p:nvSpPr>
        <p:spPr>
          <a:xfrm>
            <a:off x="6496551" y="4540073"/>
            <a:ext cx="4598167" cy="1477328"/>
          </a:xfrm>
          <a:prstGeom prst="rect">
            <a:avLst/>
          </a:prstGeom>
          <a:noFill/>
        </p:spPr>
        <p:txBody>
          <a:bodyPr wrap="square" rtlCol="0">
            <a:spAutoFit/>
          </a:bodyPr>
          <a:lstStyle/>
          <a:p>
            <a:r>
              <a:rPr lang="en-US" sz="1400" i="1" dirty="0">
                <a:solidFill>
                  <a:schemeClr val="tx1">
                    <a:lumMod val="50000"/>
                    <a:lumOff val="50000"/>
                  </a:schemeClr>
                </a:solidFill>
                <a:latin typeface="Arial" panose="020B0604020202020204" pitchFamily="34" charset="0"/>
                <a:cs typeface="Arial" panose="020B0604020202020204" pitchFamily="34" charset="0"/>
              </a:rPr>
              <a:t>“We hold the key to transforming healthcare in SF by leading, embracing, and engaging in the change that is about to happen. Please join me on this exciting journey and be part of something great in SF.”  </a:t>
            </a:r>
          </a:p>
          <a:p>
            <a:pPr algn="r"/>
            <a:r>
              <a:rPr lang="en-US" sz="1100" dirty="0">
                <a:solidFill>
                  <a:schemeClr val="tx1">
                    <a:lumMod val="50000"/>
                    <a:lumOff val="50000"/>
                  </a:schemeClr>
                </a:solidFill>
                <a:latin typeface="Arial" panose="020B0604020202020204" pitchFamily="34" charset="0"/>
                <a:cs typeface="Arial" panose="020B0604020202020204" pitchFamily="34" charset="0"/>
              </a:rPr>
              <a:t>Hamila Kownacki</a:t>
            </a:r>
          </a:p>
          <a:p>
            <a:pPr algn="r"/>
            <a:r>
              <a:rPr lang="en-US" sz="1100" dirty="0">
                <a:solidFill>
                  <a:schemeClr val="tx1">
                    <a:lumMod val="50000"/>
                    <a:lumOff val="50000"/>
                  </a:schemeClr>
                </a:solidFill>
                <a:latin typeface="Arial" panose="020B0604020202020204" pitchFamily="34" charset="0"/>
                <a:cs typeface="Arial" panose="020B0604020202020204" pitchFamily="34" charset="0"/>
              </a:rPr>
              <a:t>COO, CPMC</a:t>
            </a:r>
          </a:p>
          <a:p>
            <a:pPr algn="r"/>
            <a:endParaRPr lang="en-US" sz="1200" i="1"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8" name="Group 7"/>
          <p:cNvGrpSpPr/>
          <p:nvPr/>
        </p:nvGrpSpPr>
        <p:grpSpPr>
          <a:xfrm>
            <a:off x="2085759" y="3882633"/>
            <a:ext cx="3788348" cy="2832847"/>
            <a:chOff x="-9053" y="0"/>
            <a:chExt cx="9171160" cy="6858000"/>
          </a:xfrm>
        </p:grpSpPr>
        <p:pic>
          <p:nvPicPr>
            <p:cNvPr id="9"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0889" r="13889"/>
            <a:stretch/>
          </p:blipFill>
          <p:spPr bwMode="auto">
            <a:xfrm>
              <a:off x="-9053" y="0"/>
              <a:ext cx="917116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1734869" y="304232"/>
              <a:ext cx="3101610" cy="655376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634735" y="3365005"/>
              <a:ext cx="3262326" cy="1229401"/>
            </a:xfrm>
            <a:prstGeom prst="rect">
              <a:avLst/>
            </a:prstGeom>
            <a:noFill/>
          </p:spPr>
          <p:txBody>
            <a:bodyPr wrap="square" rtlCol="0">
              <a:spAutoFit/>
            </a:bodyPr>
            <a:lstStyle/>
            <a:p>
              <a:pPr>
                <a:lnSpc>
                  <a:spcPct val="75000"/>
                </a:lnSpc>
              </a:pPr>
              <a:r>
                <a:rPr lang="en-US" b="1" dirty="0">
                  <a:solidFill>
                    <a:prstClr val="white"/>
                  </a:solidFill>
                  <a:latin typeface="HelveticaNeueLT Std"/>
                </a:rPr>
                <a:t>RIBBON OF CARE</a:t>
              </a:r>
            </a:p>
          </p:txBody>
        </p:sp>
        <p:cxnSp>
          <p:nvCxnSpPr>
            <p:cNvPr id="12" name="Straight Connector 11"/>
            <p:cNvCxnSpPr/>
            <p:nvPr/>
          </p:nvCxnSpPr>
          <p:spPr>
            <a:xfrm flipV="1">
              <a:off x="3432229" y="2238284"/>
              <a:ext cx="2288834" cy="1"/>
            </a:xfrm>
            <a:prstGeom prst="line">
              <a:avLst/>
            </a:prstGeom>
            <a:ln w="254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721063" y="2028733"/>
              <a:ext cx="1758951" cy="41910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i="1" dirty="0">
                  <a:solidFill>
                    <a:prstClr val="black"/>
                  </a:solidFill>
                </a:rPr>
                <a:t>Van Ness Campus</a:t>
              </a:r>
            </a:p>
          </p:txBody>
        </p:sp>
        <p:cxnSp>
          <p:nvCxnSpPr>
            <p:cNvPr id="17" name="Straight Connector 16"/>
            <p:cNvCxnSpPr>
              <a:stCxn id="50" idx="6"/>
            </p:cNvCxnSpPr>
            <p:nvPr/>
          </p:nvCxnSpPr>
          <p:spPr>
            <a:xfrm>
              <a:off x="2839146" y="1680539"/>
              <a:ext cx="1051080" cy="2"/>
            </a:xfrm>
            <a:prstGeom prst="line">
              <a:avLst/>
            </a:prstGeom>
            <a:ln w="254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755639" y="1456863"/>
              <a:ext cx="1590051" cy="41910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i="1" dirty="0">
                  <a:solidFill>
                    <a:prstClr val="black"/>
                  </a:solidFill>
                </a:rPr>
                <a:t>Pacific Campus</a:t>
              </a:r>
            </a:p>
          </p:txBody>
        </p:sp>
        <p:cxnSp>
          <p:nvCxnSpPr>
            <p:cNvPr id="20" name="Straight Connector 19"/>
            <p:cNvCxnSpPr/>
            <p:nvPr/>
          </p:nvCxnSpPr>
          <p:spPr>
            <a:xfrm flipV="1">
              <a:off x="1758622" y="2358523"/>
              <a:ext cx="43699" cy="1"/>
            </a:xfrm>
            <a:prstGeom prst="line">
              <a:avLst/>
            </a:prstGeom>
            <a:ln w="254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73329" y="3334655"/>
              <a:ext cx="777213" cy="1"/>
            </a:xfrm>
            <a:prstGeom prst="line">
              <a:avLst/>
            </a:prstGeom>
            <a:ln w="254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flipH="1">
              <a:off x="334741" y="3081691"/>
              <a:ext cx="1338588" cy="41264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i="1" dirty="0">
                  <a:solidFill>
                    <a:prstClr val="black"/>
                  </a:solidFill>
                </a:rPr>
                <a:t>Davies Campus</a:t>
              </a:r>
            </a:p>
          </p:txBody>
        </p:sp>
        <p:cxnSp>
          <p:nvCxnSpPr>
            <p:cNvPr id="23" name="Straight Connector 22"/>
            <p:cNvCxnSpPr>
              <a:stCxn id="24" idx="1"/>
            </p:cNvCxnSpPr>
            <p:nvPr/>
          </p:nvCxnSpPr>
          <p:spPr>
            <a:xfrm>
              <a:off x="2198791" y="4750957"/>
              <a:ext cx="821960" cy="1546"/>
            </a:xfrm>
            <a:prstGeom prst="line">
              <a:avLst/>
            </a:prstGeom>
            <a:ln w="25400" cap="rnd">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flipH="1">
              <a:off x="334741" y="4541406"/>
              <a:ext cx="1864050" cy="41910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i="1" dirty="0">
                  <a:solidFill>
                    <a:prstClr val="black"/>
                  </a:solidFill>
                </a:rPr>
                <a:t>Mission Bernal Campus</a:t>
              </a:r>
            </a:p>
          </p:txBody>
        </p:sp>
        <p:grpSp>
          <p:nvGrpSpPr>
            <p:cNvPr id="25" name="Group 24"/>
            <p:cNvGrpSpPr/>
            <p:nvPr/>
          </p:nvGrpSpPr>
          <p:grpSpPr>
            <a:xfrm>
              <a:off x="2519794" y="1520863"/>
              <a:ext cx="319352" cy="319351"/>
              <a:chOff x="2629215" y="1888431"/>
              <a:chExt cx="251519" cy="251519"/>
            </a:xfrm>
          </p:grpSpPr>
          <p:sp>
            <p:nvSpPr>
              <p:cNvPr id="50" name="Oval 49"/>
              <p:cNvSpPr/>
              <p:nvPr/>
            </p:nvSpPr>
            <p:spPr>
              <a:xfrm>
                <a:off x="2629215" y="1888431"/>
                <a:ext cx="251519" cy="2515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51" name="Group 50"/>
              <p:cNvGrpSpPr/>
              <p:nvPr/>
            </p:nvGrpSpPr>
            <p:grpSpPr>
              <a:xfrm>
                <a:off x="2671893" y="1930400"/>
                <a:ext cx="166162" cy="167582"/>
                <a:chOff x="-2224088" y="3494088"/>
                <a:chExt cx="557213" cy="561975"/>
              </a:xfrm>
              <a:solidFill>
                <a:schemeClr val="bg1"/>
              </a:solidFill>
            </p:grpSpPr>
            <p:sp>
              <p:nvSpPr>
                <p:cNvPr id="52" name="Freeform 5"/>
                <p:cNvSpPr>
                  <a:spLocks/>
                </p:cNvSpPr>
                <p:nvPr/>
              </p:nvSpPr>
              <p:spPr bwMode="auto">
                <a:xfrm>
                  <a:off x="-2036763" y="3494088"/>
                  <a:ext cx="369888" cy="374650"/>
                </a:xfrm>
                <a:custGeom>
                  <a:avLst/>
                  <a:gdLst>
                    <a:gd name="T0" fmla="*/ 50 w 99"/>
                    <a:gd name="T1" fmla="*/ 0 h 100"/>
                    <a:gd name="T2" fmla="*/ 50 w 99"/>
                    <a:gd name="T3" fmla="*/ 49 h 100"/>
                    <a:gd name="T4" fmla="*/ 50 w 99"/>
                    <a:gd name="T5" fmla="*/ 50 h 100"/>
                    <a:gd name="T6" fmla="*/ 99 w 99"/>
                    <a:gd name="T7" fmla="*/ 50 h 100"/>
                    <a:gd name="T8" fmla="*/ 99 w 99"/>
                    <a:gd name="T9" fmla="*/ 100 h 100"/>
                    <a:gd name="T10" fmla="*/ 85 w 99"/>
                    <a:gd name="T11" fmla="*/ 100 h 100"/>
                    <a:gd name="T12" fmla="*/ 85 w 99"/>
                    <a:gd name="T13" fmla="*/ 93 h 100"/>
                    <a:gd name="T14" fmla="*/ 84 w 99"/>
                    <a:gd name="T15" fmla="*/ 88 h 100"/>
                    <a:gd name="T16" fmla="*/ 73 w 99"/>
                    <a:gd name="T17" fmla="*/ 74 h 100"/>
                    <a:gd name="T18" fmla="*/ 18 w 99"/>
                    <a:gd name="T19" fmla="*/ 50 h 100"/>
                    <a:gd name="T20" fmla="*/ 1 w 99"/>
                    <a:gd name="T21" fmla="*/ 28 h 100"/>
                    <a:gd name="T22" fmla="*/ 7 w 99"/>
                    <a:gd name="T23" fmla="*/ 9 h 100"/>
                    <a:gd name="T24" fmla="*/ 32 w 99"/>
                    <a:gd name="T25" fmla="*/ 0 h 100"/>
                    <a:gd name="T26" fmla="*/ 50 w 99"/>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0">
                      <a:moveTo>
                        <a:pt x="50" y="0"/>
                      </a:moveTo>
                      <a:cubicBezTo>
                        <a:pt x="50" y="15"/>
                        <a:pt x="50" y="35"/>
                        <a:pt x="50" y="49"/>
                      </a:cubicBezTo>
                      <a:cubicBezTo>
                        <a:pt x="50" y="49"/>
                        <a:pt x="50" y="50"/>
                        <a:pt x="50" y="50"/>
                      </a:cubicBezTo>
                      <a:cubicBezTo>
                        <a:pt x="99" y="50"/>
                        <a:pt x="99" y="50"/>
                        <a:pt x="99" y="50"/>
                      </a:cubicBezTo>
                      <a:cubicBezTo>
                        <a:pt x="99" y="50"/>
                        <a:pt x="99" y="100"/>
                        <a:pt x="99" y="100"/>
                      </a:cubicBezTo>
                      <a:cubicBezTo>
                        <a:pt x="85" y="100"/>
                        <a:pt x="85" y="100"/>
                        <a:pt x="85" y="100"/>
                      </a:cubicBezTo>
                      <a:cubicBezTo>
                        <a:pt x="85" y="97"/>
                        <a:pt x="86" y="96"/>
                        <a:pt x="85" y="93"/>
                      </a:cubicBezTo>
                      <a:cubicBezTo>
                        <a:pt x="85" y="92"/>
                        <a:pt x="85" y="89"/>
                        <a:pt x="84" y="88"/>
                      </a:cubicBezTo>
                      <a:cubicBezTo>
                        <a:pt x="82" y="82"/>
                        <a:pt x="78" y="78"/>
                        <a:pt x="73" y="74"/>
                      </a:cubicBezTo>
                      <a:cubicBezTo>
                        <a:pt x="55" y="62"/>
                        <a:pt x="36" y="58"/>
                        <a:pt x="18" y="50"/>
                      </a:cubicBezTo>
                      <a:cubicBezTo>
                        <a:pt x="9" y="46"/>
                        <a:pt x="2" y="38"/>
                        <a:pt x="1" y="28"/>
                      </a:cubicBezTo>
                      <a:cubicBezTo>
                        <a:pt x="0" y="21"/>
                        <a:pt x="2" y="14"/>
                        <a:pt x="7" y="9"/>
                      </a:cubicBezTo>
                      <a:cubicBezTo>
                        <a:pt x="15" y="0"/>
                        <a:pt x="30" y="1"/>
                        <a:pt x="32" y="0"/>
                      </a:cubicBezTo>
                      <a:cubicBezTo>
                        <a:pt x="34"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53" name="Freeform 6"/>
                <p:cNvSpPr>
                  <a:spLocks/>
                </p:cNvSpPr>
                <p:nvPr/>
              </p:nvSpPr>
              <p:spPr bwMode="auto">
                <a:xfrm>
                  <a:off x="-2078038" y="3568701"/>
                  <a:ext cx="344488" cy="338138"/>
                </a:xfrm>
                <a:custGeom>
                  <a:avLst/>
                  <a:gdLst>
                    <a:gd name="T0" fmla="*/ 7 w 92"/>
                    <a:gd name="T1" fmla="*/ 19 h 90"/>
                    <a:gd name="T2" fmla="*/ 28 w 92"/>
                    <a:gd name="T3" fmla="*/ 37 h 90"/>
                    <a:gd name="T4" fmla="*/ 77 w 92"/>
                    <a:gd name="T5" fmla="*/ 58 h 90"/>
                    <a:gd name="T6" fmla="*/ 90 w 92"/>
                    <a:gd name="T7" fmla="*/ 85 h 90"/>
                    <a:gd name="T8" fmla="*/ 86 w 92"/>
                    <a:gd name="T9" fmla="*/ 90 h 90"/>
                    <a:gd name="T10" fmla="*/ 86 w 92"/>
                    <a:gd name="T11" fmla="*/ 81 h 90"/>
                    <a:gd name="T12" fmla="*/ 80 w 92"/>
                    <a:gd name="T13" fmla="*/ 66 h 90"/>
                    <a:gd name="T14" fmla="*/ 63 w 92"/>
                    <a:gd name="T15" fmla="*/ 56 h 90"/>
                    <a:gd name="T16" fmla="*/ 14 w 92"/>
                    <a:gd name="T17" fmla="*/ 34 h 90"/>
                    <a:gd name="T18" fmla="*/ 4 w 92"/>
                    <a:gd name="T19" fmla="*/ 24 h 90"/>
                    <a:gd name="T20" fmla="*/ 1 w 92"/>
                    <a:gd name="T21" fmla="*/ 5 h 90"/>
                    <a:gd name="T22" fmla="*/ 7 w 92"/>
                    <a:gd name="T23" fmla="*/ 0 h 90"/>
                    <a:gd name="T24" fmla="*/ 7 w 92"/>
                    <a:gd name="T25" fmla="*/ 1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90">
                      <a:moveTo>
                        <a:pt x="7" y="19"/>
                      </a:moveTo>
                      <a:cubicBezTo>
                        <a:pt x="10" y="28"/>
                        <a:pt x="20" y="33"/>
                        <a:pt x="28" y="37"/>
                      </a:cubicBezTo>
                      <a:cubicBezTo>
                        <a:pt x="46" y="45"/>
                        <a:pt x="58" y="48"/>
                        <a:pt x="77" y="58"/>
                      </a:cubicBezTo>
                      <a:cubicBezTo>
                        <a:pt x="86" y="63"/>
                        <a:pt x="92" y="76"/>
                        <a:pt x="90" y="85"/>
                      </a:cubicBezTo>
                      <a:cubicBezTo>
                        <a:pt x="90" y="85"/>
                        <a:pt x="86" y="90"/>
                        <a:pt x="86" y="90"/>
                      </a:cubicBezTo>
                      <a:cubicBezTo>
                        <a:pt x="86" y="87"/>
                        <a:pt x="86" y="84"/>
                        <a:pt x="86" y="81"/>
                      </a:cubicBezTo>
                      <a:cubicBezTo>
                        <a:pt x="86" y="75"/>
                        <a:pt x="84" y="71"/>
                        <a:pt x="80" y="66"/>
                      </a:cubicBezTo>
                      <a:cubicBezTo>
                        <a:pt x="75" y="61"/>
                        <a:pt x="69" y="59"/>
                        <a:pt x="63" y="56"/>
                      </a:cubicBezTo>
                      <a:cubicBezTo>
                        <a:pt x="46" y="48"/>
                        <a:pt x="30" y="44"/>
                        <a:pt x="14" y="34"/>
                      </a:cubicBezTo>
                      <a:cubicBezTo>
                        <a:pt x="10" y="31"/>
                        <a:pt x="6" y="28"/>
                        <a:pt x="4" y="24"/>
                      </a:cubicBezTo>
                      <a:cubicBezTo>
                        <a:pt x="2" y="19"/>
                        <a:pt x="0" y="15"/>
                        <a:pt x="1" y="5"/>
                      </a:cubicBezTo>
                      <a:cubicBezTo>
                        <a:pt x="1" y="5"/>
                        <a:pt x="7" y="0"/>
                        <a:pt x="7" y="0"/>
                      </a:cubicBezTo>
                      <a:cubicBezTo>
                        <a:pt x="5" y="6"/>
                        <a:pt x="4" y="13"/>
                        <a:pt x="7"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54" name="Freeform 7"/>
                <p:cNvSpPr>
                  <a:spLocks/>
                </p:cNvSpPr>
                <p:nvPr/>
              </p:nvSpPr>
              <p:spPr bwMode="auto">
                <a:xfrm>
                  <a:off x="-2116138" y="3606801"/>
                  <a:ext cx="344488" cy="336550"/>
                </a:xfrm>
                <a:custGeom>
                  <a:avLst/>
                  <a:gdLst>
                    <a:gd name="T0" fmla="*/ 8 w 92"/>
                    <a:gd name="T1" fmla="*/ 19 h 90"/>
                    <a:gd name="T2" fmla="*/ 30 w 92"/>
                    <a:gd name="T3" fmla="*/ 36 h 90"/>
                    <a:gd name="T4" fmla="*/ 79 w 92"/>
                    <a:gd name="T5" fmla="*/ 58 h 90"/>
                    <a:gd name="T6" fmla="*/ 91 w 92"/>
                    <a:gd name="T7" fmla="*/ 85 h 90"/>
                    <a:gd name="T8" fmla="*/ 86 w 92"/>
                    <a:gd name="T9" fmla="*/ 90 h 90"/>
                    <a:gd name="T10" fmla="*/ 81 w 92"/>
                    <a:gd name="T11" fmla="*/ 66 h 90"/>
                    <a:gd name="T12" fmla="*/ 69 w 92"/>
                    <a:gd name="T13" fmla="*/ 57 h 90"/>
                    <a:gd name="T14" fmla="*/ 32 w 92"/>
                    <a:gd name="T15" fmla="*/ 42 h 90"/>
                    <a:gd name="T16" fmla="*/ 6 w 92"/>
                    <a:gd name="T17" fmla="*/ 25 h 90"/>
                    <a:gd name="T18" fmla="*/ 2 w 92"/>
                    <a:gd name="T19" fmla="*/ 5 h 90"/>
                    <a:gd name="T20" fmla="*/ 6 w 92"/>
                    <a:gd name="T21" fmla="*/ 0 h 90"/>
                    <a:gd name="T22" fmla="*/ 8 w 92"/>
                    <a:gd name="T23" fmla="*/ 1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0">
                      <a:moveTo>
                        <a:pt x="8" y="19"/>
                      </a:moveTo>
                      <a:cubicBezTo>
                        <a:pt x="12" y="28"/>
                        <a:pt x="21" y="32"/>
                        <a:pt x="30" y="36"/>
                      </a:cubicBezTo>
                      <a:cubicBezTo>
                        <a:pt x="50" y="45"/>
                        <a:pt x="62" y="47"/>
                        <a:pt x="79" y="58"/>
                      </a:cubicBezTo>
                      <a:cubicBezTo>
                        <a:pt x="90" y="65"/>
                        <a:pt x="92" y="75"/>
                        <a:pt x="91" y="85"/>
                      </a:cubicBezTo>
                      <a:cubicBezTo>
                        <a:pt x="91" y="85"/>
                        <a:pt x="86" y="90"/>
                        <a:pt x="86" y="90"/>
                      </a:cubicBezTo>
                      <a:cubicBezTo>
                        <a:pt x="87" y="80"/>
                        <a:pt x="88" y="74"/>
                        <a:pt x="81" y="66"/>
                      </a:cubicBezTo>
                      <a:cubicBezTo>
                        <a:pt x="78" y="62"/>
                        <a:pt x="74" y="60"/>
                        <a:pt x="69" y="57"/>
                      </a:cubicBezTo>
                      <a:cubicBezTo>
                        <a:pt x="57" y="50"/>
                        <a:pt x="44" y="47"/>
                        <a:pt x="32" y="42"/>
                      </a:cubicBezTo>
                      <a:cubicBezTo>
                        <a:pt x="22" y="37"/>
                        <a:pt x="13" y="34"/>
                        <a:pt x="6" y="25"/>
                      </a:cubicBezTo>
                      <a:cubicBezTo>
                        <a:pt x="2" y="20"/>
                        <a:pt x="0" y="11"/>
                        <a:pt x="2" y="5"/>
                      </a:cubicBezTo>
                      <a:cubicBezTo>
                        <a:pt x="2" y="5"/>
                        <a:pt x="6" y="0"/>
                        <a:pt x="6" y="0"/>
                      </a:cubicBezTo>
                      <a:cubicBezTo>
                        <a:pt x="4" y="6"/>
                        <a:pt x="5" y="13"/>
                        <a:pt x="8"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55" name="Freeform 8"/>
                <p:cNvSpPr>
                  <a:spLocks/>
                </p:cNvSpPr>
                <p:nvPr/>
              </p:nvSpPr>
              <p:spPr bwMode="auto">
                <a:xfrm>
                  <a:off x="-2149476" y="3644901"/>
                  <a:ext cx="344488" cy="339725"/>
                </a:xfrm>
                <a:custGeom>
                  <a:avLst/>
                  <a:gdLst>
                    <a:gd name="T0" fmla="*/ 10 w 92"/>
                    <a:gd name="T1" fmla="*/ 21 h 91"/>
                    <a:gd name="T2" fmla="*/ 62 w 92"/>
                    <a:gd name="T3" fmla="*/ 47 h 91"/>
                    <a:gd name="T4" fmla="*/ 84 w 92"/>
                    <a:gd name="T5" fmla="*/ 61 h 91"/>
                    <a:gd name="T6" fmla="*/ 90 w 92"/>
                    <a:gd name="T7" fmla="*/ 85 h 91"/>
                    <a:gd name="T8" fmla="*/ 84 w 92"/>
                    <a:gd name="T9" fmla="*/ 91 h 91"/>
                    <a:gd name="T10" fmla="*/ 63 w 92"/>
                    <a:gd name="T11" fmla="*/ 53 h 91"/>
                    <a:gd name="T12" fmla="*/ 11 w 92"/>
                    <a:gd name="T13" fmla="*/ 29 h 91"/>
                    <a:gd name="T14" fmla="*/ 1 w 92"/>
                    <a:gd name="T15" fmla="*/ 5 h 91"/>
                    <a:gd name="T16" fmla="*/ 5 w 92"/>
                    <a:gd name="T17" fmla="*/ 0 h 91"/>
                    <a:gd name="T18" fmla="*/ 10 w 92"/>
                    <a:gd name="T1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1">
                      <a:moveTo>
                        <a:pt x="10" y="21"/>
                      </a:moveTo>
                      <a:cubicBezTo>
                        <a:pt x="20" y="33"/>
                        <a:pt x="44" y="39"/>
                        <a:pt x="62" y="47"/>
                      </a:cubicBezTo>
                      <a:cubicBezTo>
                        <a:pt x="68" y="50"/>
                        <a:pt x="79" y="55"/>
                        <a:pt x="84" y="61"/>
                      </a:cubicBezTo>
                      <a:cubicBezTo>
                        <a:pt x="88" y="66"/>
                        <a:pt x="92" y="72"/>
                        <a:pt x="90" y="85"/>
                      </a:cubicBezTo>
                      <a:cubicBezTo>
                        <a:pt x="90" y="85"/>
                        <a:pt x="85" y="90"/>
                        <a:pt x="84" y="91"/>
                      </a:cubicBezTo>
                      <a:cubicBezTo>
                        <a:pt x="91" y="68"/>
                        <a:pt x="79" y="59"/>
                        <a:pt x="63" y="53"/>
                      </a:cubicBezTo>
                      <a:cubicBezTo>
                        <a:pt x="45" y="45"/>
                        <a:pt x="28" y="40"/>
                        <a:pt x="11" y="29"/>
                      </a:cubicBezTo>
                      <a:cubicBezTo>
                        <a:pt x="3" y="23"/>
                        <a:pt x="0" y="15"/>
                        <a:pt x="1" y="5"/>
                      </a:cubicBezTo>
                      <a:cubicBezTo>
                        <a:pt x="1" y="5"/>
                        <a:pt x="5" y="0"/>
                        <a:pt x="5" y="0"/>
                      </a:cubicBezTo>
                      <a:cubicBezTo>
                        <a:pt x="4" y="8"/>
                        <a:pt x="5" y="16"/>
                        <a:pt x="1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56" name="Freeform 9"/>
                <p:cNvSpPr>
                  <a:spLocks/>
                </p:cNvSpPr>
                <p:nvPr/>
              </p:nvSpPr>
              <p:spPr bwMode="auto">
                <a:xfrm>
                  <a:off x="-2224088" y="3681413"/>
                  <a:ext cx="374650" cy="374650"/>
                </a:xfrm>
                <a:custGeom>
                  <a:avLst/>
                  <a:gdLst>
                    <a:gd name="T0" fmla="*/ 35 w 100"/>
                    <a:gd name="T1" fmla="*/ 31 h 100"/>
                    <a:gd name="T2" fmla="*/ 80 w 100"/>
                    <a:gd name="T3" fmla="*/ 50 h 100"/>
                    <a:gd name="T4" fmla="*/ 96 w 100"/>
                    <a:gd name="T5" fmla="*/ 62 h 100"/>
                    <a:gd name="T6" fmla="*/ 99 w 100"/>
                    <a:gd name="T7" fmla="*/ 77 h 100"/>
                    <a:gd name="T8" fmla="*/ 98 w 100"/>
                    <a:gd name="T9" fmla="*/ 85 h 100"/>
                    <a:gd name="T10" fmla="*/ 85 w 100"/>
                    <a:gd name="T11" fmla="*/ 97 h 100"/>
                    <a:gd name="T12" fmla="*/ 50 w 100"/>
                    <a:gd name="T13" fmla="*/ 100 h 100"/>
                    <a:gd name="T14" fmla="*/ 50 w 100"/>
                    <a:gd name="T15" fmla="*/ 50 h 100"/>
                    <a:gd name="T16" fmla="*/ 50 w 100"/>
                    <a:gd name="T17" fmla="*/ 50 h 100"/>
                    <a:gd name="T18" fmla="*/ 0 w 100"/>
                    <a:gd name="T19" fmla="*/ 50 h 100"/>
                    <a:gd name="T20" fmla="*/ 0 w 100"/>
                    <a:gd name="T21" fmla="*/ 0 h 100"/>
                    <a:gd name="T22" fmla="*/ 15 w 100"/>
                    <a:gd name="T23" fmla="*/ 0 h 100"/>
                    <a:gd name="T24" fmla="*/ 35 w 100"/>
                    <a:gd name="T2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00">
                      <a:moveTo>
                        <a:pt x="35" y="31"/>
                      </a:moveTo>
                      <a:cubicBezTo>
                        <a:pt x="56" y="42"/>
                        <a:pt x="59" y="40"/>
                        <a:pt x="80" y="50"/>
                      </a:cubicBezTo>
                      <a:cubicBezTo>
                        <a:pt x="88" y="54"/>
                        <a:pt x="92" y="55"/>
                        <a:pt x="96" y="62"/>
                      </a:cubicBezTo>
                      <a:cubicBezTo>
                        <a:pt x="99" y="67"/>
                        <a:pt x="99" y="71"/>
                        <a:pt x="99" y="77"/>
                      </a:cubicBezTo>
                      <a:cubicBezTo>
                        <a:pt x="100" y="79"/>
                        <a:pt x="99" y="82"/>
                        <a:pt x="98" y="85"/>
                      </a:cubicBezTo>
                      <a:cubicBezTo>
                        <a:pt x="95" y="90"/>
                        <a:pt x="91" y="95"/>
                        <a:pt x="85" y="97"/>
                      </a:cubicBezTo>
                      <a:cubicBezTo>
                        <a:pt x="79" y="100"/>
                        <a:pt x="79" y="100"/>
                        <a:pt x="50" y="100"/>
                      </a:cubicBezTo>
                      <a:cubicBezTo>
                        <a:pt x="50" y="84"/>
                        <a:pt x="50" y="66"/>
                        <a:pt x="50" y="50"/>
                      </a:cubicBezTo>
                      <a:cubicBezTo>
                        <a:pt x="50" y="50"/>
                        <a:pt x="50" y="50"/>
                        <a:pt x="50" y="50"/>
                      </a:cubicBezTo>
                      <a:cubicBezTo>
                        <a:pt x="49" y="50"/>
                        <a:pt x="0" y="50"/>
                        <a:pt x="0" y="50"/>
                      </a:cubicBezTo>
                      <a:cubicBezTo>
                        <a:pt x="0" y="0"/>
                        <a:pt x="0" y="0"/>
                        <a:pt x="0" y="0"/>
                      </a:cubicBezTo>
                      <a:cubicBezTo>
                        <a:pt x="15" y="0"/>
                        <a:pt x="15" y="0"/>
                        <a:pt x="15" y="0"/>
                      </a:cubicBezTo>
                      <a:cubicBezTo>
                        <a:pt x="14" y="11"/>
                        <a:pt x="17" y="21"/>
                        <a:pt x="3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grpSp>
        </p:grpSp>
        <p:grpSp>
          <p:nvGrpSpPr>
            <p:cNvPr id="26" name="Group 25"/>
            <p:cNvGrpSpPr/>
            <p:nvPr/>
          </p:nvGrpSpPr>
          <p:grpSpPr>
            <a:xfrm>
              <a:off x="3112877" y="2092734"/>
              <a:ext cx="319352" cy="319351"/>
              <a:chOff x="2629215" y="1888431"/>
              <a:chExt cx="251519" cy="251519"/>
            </a:xfrm>
          </p:grpSpPr>
          <p:sp>
            <p:nvSpPr>
              <p:cNvPr id="43" name="Oval 42"/>
              <p:cNvSpPr/>
              <p:nvPr/>
            </p:nvSpPr>
            <p:spPr>
              <a:xfrm>
                <a:off x="2629215" y="1888431"/>
                <a:ext cx="251519" cy="2515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44" name="Group 43"/>
              <p:cNvGrpSpPr/>
              <p:nvPr/>
            </p:nvGrpSpPr>
            <p:grpSpPr>
              <a:xfrm>
                <a:off x="2671893" y="1930400"/>
                <a:ext cx="166162" cy="167582"/>
                <a:chOff x="-2224088" y="3494088"/>
                <a:chExt cx="557213" cy="561975"/>
              </a:xfrm>
              <a:solidFill>
                <a:schemeClr val="bg1"/>
              </a:solidFill>
            </p:grpSpPr>
            <p:sp>
              <p:nvSpPr>
                <p:cNvPr id="45" name="Freeform 5"/>
                <p:cNvSpPr>
                  <a:spLocks/>
                </p:cNvSpPr>
                <p:nvPr/>
              </p:nvSpPr>
              <p:spPr bwMode="auto">
                <a:xfrm>
                  <a:off x="-2036763" y="3494088"/>
                  <a:ext cx="369888" cy="374650"/>
                </a:xfrm>
                <a:custGeom>
                  <a:avLst/>
                  <a:gdLst>
                    <a:gd name="T0" fmla="*/ 50 w 99"/>
                    <a:gd name="T1" fmla="*/ 0 h 100"/>
                    <a:gd name="T2" fmla="*/ 50 w 99"/>
                    <a:gd name="T3" fmla="*/ 49 h 100"/>
                    <a:gd name="T4" fmla="*/ 50 w 99"/>
                    <a:gd name="T5" fmla="*/ 50 h 100"/>
                    <a:gd name="T6" fmla="*/ 99 w 99"/>
                    <a:gd name="T7" fmla="*/ 50 h 100"/>
                    <a:gd name="T8" fmla="*/ 99 w 99"/>
                    <a:gd name="T9" fmla="*/ 100 h 100"/>
                    <a:gd name="T10" fmla="*/ 85 w 99"/>
                    <a:gd name="T11" fmla="*/ 100 h 100"/>
                    <a:gd name="T12" fmla="*/ 85 w 99"/>
                    <a:gd name="T13" fmla="*/ 93 h 100"/>
                    <a:gd name="T14" fmla="*/ 84 w 99"/>
                    <a:gd name="T15" fmla="*/ 88 h 100"/>
                    <a:gd name="T16" fmla="*/ 73 w 99"/>
                    <a:gd name="T17" fmla="*/ 74 h 100"/>
                    <a:gd name="T18" fmla="*/ 18 w 99"/>
                    <a:gd name="T19" fmla="*/ 50 h 100"/>
                    <a:gd name="T20" fmla="*/ 1 w 99"/>
                    <a:gd name="T21" fmla="*/ 28 h 100"/>
                    <a:gd name="T22" fmla="*/ 7 w 99"/>
                    <a:gd name="T23" fmla="*/ 9 h 100"/>
                    <a:gd name="T24" fmla="*/ 32 w 99"/>
                    <a:gd name="T25" fmla="*/ 0 h 100"/>
                    <a:gd name="T26" fmla="*/ 50 w 99"/>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0">
                      <a:moveTo>
                        <a:pt x="50" y="0"/>
                      </a:moveTo>
                      <a:cubicBezTo>
                        <a:pt x="50" y="15"/>
                        <a:pt x="50" y="35"/>
                        <a:pt x="50" y="49"/>
                      </a:cubicBezTo>
                      <a:cubicBezTo>
                        <a:pt x="50" y="49"/>
                        <a:pt x="50" y="50"/>
                        <a:pt x="50" y="50"/>
                      </a:cubicBezTo>
                      <a:cubicBezTo>
                        <a:pt x="99" y="50"/>
                        <a:pt x="99" y="50"/>
                        <a:pt x="99" y="50"/>
                      </a:cubicBezTo>
                      <a:cubicBezTo>
                        <a:pt x="99" y="50"/>
                        <a:pt x="99" y="100"/>
                        <a:pt x="99" y="100"/>
                      </a:cubicBezTo>
                      <a:cubicBezTo>
                        <a:pt x="85" y="100"/>
                        <a:pt x="85" y="100"/>
                        <a:pt x="85" y="100"/>
                      </a:cubicBezTo>
                      <a:cubicBezTo>
                        <a:pt x="85" y="97"/>
                        <a:pt x="86" y="96"/>
                        <a:pt x="85" y="93"/>
                      </a:cubicBezTo>
                      <a:cubicBezTo>
                        <a:pt x="85" y="92"/>
                        <a:pt x="85" y="89"/>
                        <a:pt x="84" y="88"/>
                      </a:cubicBezTo>
                      <a:cubicBezTo>
                        <a:pt x="82" y="82"/>
                        <a:pt x="78" y="78"/>
                        <a:pt x="73" y="74"/>
                      </a:cubicBezTo>
                      <a:cubicBezTo>
                        <a:pt x="55" y="62"/>
                        <a:pt x="36" y="58"/>
                        <a:pt x="18" y="50"/>
                      </a:cubicBezTo>
                      <a:cubicBezTo>
                        <a:pt x="9" y="46"/>
                        <a:pt x="2" y="38"/>
                        <a:pt x="1" y="28"/>
                      </a:cubicBezTo>
                      <a:cubicBezTo>
                        <a:pt x="0" y="21"/>
                        <a:pt x="2" y="14"/>
                        <a:pt x="7" y="9"/>
                      </a:cubicBezTo>
                      <a:cubicBezTo>
                        <a:pt x="15" y="0"/>
                        <a:pt x="30" y="1"/>
                        <a:pt x="32" y="0"/>
                      </a:cubicBezTo>
                      <a:cubicBezTo>
                        <a:pt x="34"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46" name="Freeform 6"/>
                <p:cNvSpPr>
                  <a:spLocks/>
                </p:cNvSpPr>
                <p:nvPr/>
              </p:nvSpPr>
              <p:spPr bwMode="auto">
                <a:xfrm>
                  <a:off x="-2078038" y="3568701"/>
                  <a:ext cx="344488" cy="338138"/>
                </a:xfrm>
                <a:custGeom>
                  <a:avLst/>
                  <a:gdLst>
                    <a:gd name="T0" fmla="*/ 7 w 92"/>
                    <a:gd name="T1" fmla="*/ 19 h 90"/>
                    <a:gd name="T2" fmla="*/ 28 w 92"/>
                    <a:gd name="T3" fmla="*/ 37 h 90"/>
                    <a:gd name="T4" fmla="*/ 77 w 92"/>
                    <a:gd name="T5" fmla="*/ 58 h 90"/>
                    <a:gd name="T6" fmla="*/ 90 w 92"/>
                    <a:gd name="T7" fmla="*/ 85 h 90"/>
                    <a:gd name="T8" fmla="*/ 86 w 92"/>
                    <a:gd name="T9" fmla="*/ 90 h 90"/>
                    <a:gd name="T10" fmla="*/ 86 w 92"/>
                    <a:gd name="T11" fmla="*/ 81 h 90"/>
                    <a:gd name="T12" fmla="*/ 80 w 92"/>
                    <a:gd name="T13" fmla="*/ 66 h 90"/>
                    <a:gd name="T14" fmla="*/ 63 w 92"/>
                    <a:gd name="T15" fmla="*/ 56 h 90"/>
                    <a:gd name="T16" fmla="*/ 14 w 92"/>
                    <a:gd name="T17" fmla="*/ 34 h 90"/>
                    <a:gd name="T18" fmla="*/ 4 w 92"/>
                    <a:gd name="T19" fmla="*/ 24 h 90"/>
                    <a:gd name="T20" fmla="*/ 1 w 92"/>
                    <a:gd name="T21" fmla="*/ 5 h 90"/>
                    <a:gd name="T22" fmla="*/ 7 w 92"/>
                    <a:gd name="T23" fmla="*/ 0 h 90"/>
                    <a:gd name="T24" fmla="*/ 7 w 92"/>
                    <a:gd name="T25" fmla="*/ 1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90">
                      <a:moveTo>
                        <a:pt x="7" y="19"/>
                      </a:moveTo>
                      <a:cubicBezTo>
                        <a:pt x="10" y="28"/>
                        <a:pt x="20" y="33"/>
                        <a:pt x="28" y="37"/>
                      </a:cubicBezTo>
                      <a:cubicBezTo>
                        <a:pt x="46" y="45"/>
                        <a:pt x="58" y="48"/>
                        <a:pt x="77" y="58"/>
                      </a:cubicBezTo>
                      <a:cubicBezTo>
                        <a:pt x="86" y="63"/>
                        <a:pt x="92" y="76"/>
                        <a:pt x="90" y="85"/>
                      </a:cubicBezTo>
                      <a:cubicBezTo>
                        <a:pt x="90" y="85"/>
                        <a:pt x="86" y="90"/>
                        <a:pt x="86" y="90"/>
                      </a:cubicBezTo>
                      <a:cubicBezTo>
                        <a:pt x="86" y="87"/>
                        <a:pt x="86" y="84"/>
                        <a:pt x="86" y="81"/>
                      </a:cubicBezTo>
                      <a:cubicBezTo>
                        <a:pt x="86" y="75"/>
                        <a:pt x="84" y="71"/>
                        <a:pt x="80" y="66"/>
                      </a:cubicBezTo>
                      <a:cubicBezTo>
                        <a:pt x="75" y="61"/>
                        <a:pt x="69" y="59"/>
                        <a:pt x="63" y="56"/>
                      </a:cubicBezTo>
                      <a:cubicBezTo>
                        <a:pt x="46" y="48"/>
                        <a:pt x="30" y="44"/>
                        <a:pt x="14" y="34"/>
                      </a:cubicBezTo>
                      <a:cubicBezTo>
                        <a:pt x="10" y="31"/>
                        <a:pt x="6" y="28"/>
                        <a:pt x="4" y="24"/>
                      </a:cubicBezTo>
                      <a:cubicBezTo>
                        <a:pt x="2" y="19"/>
                        <a:pt x="0" y="15"/>
                        <a:pt x="1" y="5"/>
                      </a:cubicBezTo>
                      <a:cubicBezTo>
                        <a:pt x="1" y="5"/>
                        <a:pt x="7" y="0"/>
                        <a:pt x="7" y="0"/>
                      </a:cubicBezTo>
                      <a:cubicBezTo>
                        <a:pt x="5" y="6"/>
                        <a:pt x="4" y="13"/>
                        <a:pt x="7"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47" name="Freeform 7"/>
                <p:cNvSpPr>
                  <a:spLocks/>
                </p:cNvSpPr>
                <p:nvPr/>
              </p:nvSpPr>
              <p:spPr bwMode="auto">
                <a:xfrm>
                  <a:off x="-2116138" y="3606801"/>
                  <a:ext cx="344488" cy="336550"/>
                </a:xfrm>
                <a:custGeom>
                  <a:avLst/>
                  <a:gdLst>
                    <a:gd name="T0" fmla="*/ 8 w 92"/>
                    <a:gd name="T1" fmla="*/ 19 h 90"/>
                    <a:gd name="T2" fmla="*/ 30 w 92"/>
                    <a:gd name="T3" fmla="*/ 36 h 90"/>
                    <a:gd name="T4" fmla="*/ 79 w 92"/>
                    <a:gd name="T5" fmla="*/ 58 h 90"/>
                    <a:gd name="T6" fmla="*/ 91 w 92"/>
                    <a:gd name="T7" fmla="*/ 85 h 90"/>
                    <a:gd name="T8" fmla="*/ 86 w 92"/>
                    <a:gd name="T9" fmla="*/ 90 h 90"/>
                    <a:gd name="T10" fmla="*/ 81 w 92"/>
                    <a:gd name="T11" fmla="*/ 66 h 90"/>
                    <a:gd name="T12" fmla="*/ 69 w 92"/>
                    <a:gd name="T13" fmla="*/ 57 h 90"/>
                    <a:gd name="T14" fmla="*/ 32 w 92"/>
                    <a:gd name="T15" fmla="*/ 42 h 90"/>
                    <a:gd name="T16" fmla="*/ 6 w 92"/>
                    <a:gd name="T17" fmla="*/ 25 h 90"/>
                    <a:gd name="T18" fmla="*/ 2 w 92"/>
                    <a:gd name="T19" fmla="*/ 5 h 90"/>
                    <a:gd name="T20" fmla="*/ 6 w 92"/>
                    <a:gd name="T21" fmla="*/ 0 h 90"/>
                    <a:gd name="T22" fmla="*/ 8 w 92"/>
                    <a:gd name="T23" fmla="*/ 1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0">
                      <a:moveTo>
                        <a:pt x="8" y="19"/>
                      </a:moveTo>
                      <a:cubicBezTo>
                        <a:pt x="12" y="28"/>
                        <a:pt x="21" y="32"/>
                        <a:pt x="30" y="36"/>
                      </a:cubicBezTo>
                      <a:cubicBezTo>
                        <a:pt x="50" y="45"/>
                        <a:pt x="62" y="47"/>
                        <a:pt x="79" y="58"/>
                      </a:cubicBezTo>
                      <a:cubicBezTo>
                        <a:pt x="90" y="65"/>
                        <a:pt x="92" y="75"/>
                        <a:pt x="91" y="85"/>
                      </a:cubicBezTo>
                      <a:cubicBezTo>
                        <a:pt x="91" y="85"/>
                        <a:pt x="86" y="90"/>
                        <a:pt x="86" y="90"/>
                      </a:cubicBezTo>
                      <a:cubicBezTo>
                        <a:pt x="87" y="80"/>
                        <a:pt x="88" y="74"/>
                        <a:pt x="81" y="66"/>
                      </a:cubicBezTo>
                      <a:cubicBezTo>
                        <a:pt x="78" y="62"/>
                        <a:pt x="74" y="60"/>
                        <a:pt x="69" y="57"/>
                      </a:cubicBezTo>
                      <a:cubicBezTo>
                        <a:pt x="57" y="50"/>
                        <a:pt x="44" y="47"/>
                        <a:pt x="32" y="42"/>
                      </a:cubicBezTo>
                      <a:cubicBezTo>
                        <a:pt x="22" y="37"/>
                        <a:pt x="13" y="34"/>
                        <a:pt x="6" y="25"/>
                      </a:cubicBezTo>
                      <a:cubicBezTo>
                        <a:pt x="2" y="20"/>
                        <a:pt x="0" y="11"/>
                        <a:pt x="2" y="5"/>
                      </a:cubicBezTo>
                      <a:cubicBezTo>
                        <a:pt x="2" y="5"/>
                        <a:pt x="6" y="0"/>
                        <a:pt x="6" y="0"/>
                      </a:cubicBezTo>
                      <a:cubicBezTo>
                        <a:pt x="4" y="6"/>
                        <a:pt x="5" y="13"/>
                        <a:pt x="8"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48" name="Freeform 8"/>
                <p:cNvSpPr>
                  <a:spLocks/>
                </p:cNvSpPr>
                <p:nvPr/>
              </p:nvSpPr>
              <p:spPr bwMode="auto">
                <a:xfrm>
                  <a:off x="-2149476" y="3644901"/>
                  <a:ext cx="344488" cy="339725"/>
                </a:xfrm>
                <a:custGeom>
                  <a:avLst/>
                  <a:gdLst>
                    <a:gd name="T0" fmla="*/ 10 w 92"/>
                    <a:gd name="T1" fmla="*/ 21 h 91"/>
                    <a:gd name="T2" fmla="*/ 62 w 92"/>
                    <a:gd name="T3" fmla="*/ 47 h 91"/>
                    <a:gd name="T4" fmla="*/ 84 w 92"/>
                    <a:gd name="T5" fmla="*/ 61 h 91"/>
                    <a:gd name="T6" fmla="*/ 90 w 92"/>
                    <a:gd name="T7" fmla="*/ 85 h 91"/>
                    <a:gd name="T8" fmla="*/ 84 w 92"/>
                    <a:gd name="T9" fmla="*/ 91 h 91"/>
                    <a:gd name="T10" fmla="*/ 63 w 92"/>
                    <a:gd name="T11" fmla="*/ 53 h 91"/>
                    <a:gd name="T12" fmla="*/ 11 w 92"/>
                    <a:gd name="T13" fmla="*/ 29 h 91"/>
                    <a:gd name="T14" fmla="*/ 1 w 92"/>
                    <a:gd name="T15" fmla="*/ 5 h 91"/>
                    <a:gd name="T16" fmla="*/ 5 w 92"/>
                    <a:gd name="T17" fmla="*/ 0 h 91"/>
                    <a:gd name="T18" fmla="*/ 10 w 92"/>
                    <a:gd name="T1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1">
                      <a:moveTo>
                        <a:pt x="10" y="21"/>
                      </a:moveTo>
                      <a:cubicBezTo>
                        <a:pt x="20" y="33"/>
                        <a:pt x="44" y="39"/>
                        <a:pt x="62" y="47"/>
                      </a:cubicBezTo>
                      <a:cubicBezTo>
                        <a:pt x="68" y="50"/>
                        <a:pt x="79" y="55"/>
                        <a:pt x="84" y="61"/>
                      </a:cubicBezTo>
                      <a:cubicBezTo>
                        <a:pt x="88" y="66"/>
                        <a:pt x="92" y="72"/>
                        <a:pt x="90" y="85"/>
                      </a:cubicBezTo>
                      <a:cubicBezTo>
                        <a:pt x="90" y="85"/>
                        <a:pt x="85" y="90"/>
                        <a:pt x="84" y="91"/>
                      </a:cubicBezTo>
                      <a:cubicBezTo>
                        <a:pt x="91" y="68"/>
                        <a:pt x="79" y="59"/>
                        <a:pt x="63" y="53"/>
                      </a:cubicBezTo>
                      <a:cubicBezTo>
                        <a:pt x="45" y="45"/>
                        <a:pt x="28" y="40"/>
                        <a:pt x="11" y="29"/>
                      </a:cubicBezTo>
                      <a:cubicBezTo>
                        <a:pt x="3" y="23"/>
                        <a:pt x="0" y="15"/>
                        <a:pt x="1" y="5"/>
                      </a:cubicBezTo>
                      <a:cubicBezTo>
                        <a:pt x="1" y="5"/>
                        <a:pt x="5" y="0"/>
                        <a:pt x="5" y="0"/>
                      </a:cubicBezTo>
                      <a:cubicBezTo>
                        <a:pt x="4" y="8"/>
                        <a:pt x="5" y="16"/>
                        <a:pt x="1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49" name="Freeform 9"/>
                <p:cNvSpPr>
                  <a:spLocks/>
                </p:cNvSpPr>
                <p:nvPr/>
              </p:nvSpPr>
              <p:spPr bwMode="auto">
                <a:xfrm>
                  <a:off x="-2224088" y="3681413"/>
                  <a:ext cx="374650" cy="374650"/>
                </a:xfrm>
                <a:custGeom>
                  <a:avLst/>
                  <a:gdLst>
                    <a:gd name="T0" fmla="*/ 35 w 100"/>
                    <a:gd name="T1" fmla="*/ 31 h 100"/>
                    <a:gd name="T2" fmla="*/ 80 w 100"/>
                    <a:gd name="T3" fmla="*/ 50 h 100"/>
                    <a:gd name="T4" fmla="*/ 96 w 100"/>
                    <a:gd name="T5" fmla="*/ 62 h 100"/>
                    <a:gd name="T6" fmla="*/ 99 w 100"/>
                    <a:gd name="T7" fmla="*/ 77 h 100"/>
                    <a:gd name="T8" fmla="*/ 98 w 100"/>
                    <a:gd name="T9" fmla="*/ 85 h 100"/>
                    <a:gd name="T10" fmla="*/ 85 w 100"/>
                    <a:gd name="T11" fmla="*/ 97 h 100"/>
                    <a:gd name="T12" fmla="*/ 50 w 100"/>
                    <a:gd name="T13" fmla="*/ 100 h 100"/>
                    <a:gd name="T14" fmla="*/ 50 w 100"/>
                    <a:gd name="T15" fmla="*/ 50 h 100"/>
                    <a:gd name="T16" fmla="*/ 50 w 100"/>
                    <a:gd name="T17" fmla="*/ 50 h 100"/>
                    <a:gd name="T18" fmla="*/ 0 w 100"/>
                    <a:gd name="T19" fmla="*/ 50 h 100"/>
                    <a:gd name="T20" fmla="*/ 0 w 100"/>
                    <a:gd name="T21" fmla="*/ 0 h 100"/>
                    <a:gd name="T22" fmla="*/ 15 w 100"/>
                    <a:gd name="T23" fmla="*/ 0 h 100"/>
                    <a:gd name="T24" fmla="*/ 35 w 100"/>
                    <a:gd name="T2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00">
                      <a:moveTo>
                        <a:pt x="35" y="31"/>
                      </a:moveTo>
                      <a:cubicBezTo>
                        <a:pt x="56" y="42"/>
                        <a:pt x="59" y="40"/>
                        <a:pt x="80" y="50"/>
                      </a:cubicBezTo>
                      <a:cubicBezTo>
                        <a:pt x="88" y="54"/>
                        <a:pt x="92" y="55"/>
                        <a:pt x="96" y="62"/>
                      </a:cubicBezTo>
                      <a:cubicBezTo>
                        <a:pt x="99" y="67"/>
                        <a:pt x="99" y="71"/>
                        <a:pt x="99" y="77"/>
                      </a:cubicBezTo>
                      <a:cubicBezTo>
                        <a:pt x="100" y="79"/>
                        <a:pt x="99" y="82"/>
                        <a:pt x="98" y="85"/>
                      </a:cubicBezTo>
                      <a:cubicBezTo>
                        <a:pt x="95" y="90"/>
                        <a:pt x="91" y="95"/>
                        <a:pt x="85" y="97"/>
                      </a:cubicBezTo>
                      <a:cubicBezTo>
                        <a:pt x="79" y="100"/>
                        <a:pt x="79" y="100"/>
                        <a:pt x="50" y="100"/>
                      </a:cubicBezTo>
                      <a:cubicBezTo>
                        <a:pt x="50" y="84"/>
                        <a:pt x="50" y="66"/>
                        <a:pt x="50" y="50"/>
                      </a:cubicBezTo>
                      <a:cubicBezTo>
                        <a:pt x="50" y="50"/>
                        <a:pt x="50" y="50"/>
                        <a:pt x="50" y="50"/>
                      </a:cubicBezTo>
                      <a:cubicBezTo>
                        <a:pt x="49" y="50"/>
                        <a:pt x="0" y="50"/>
                        <a:pt x="0" y="50"/>
                      </a:cubicBezTo>
                      <a:cubicBezTo>
                        <a:pt x="0" y="0"/>
                        <a:pt x="0" y="0"/>
                        <a:pt x="0" y="0"/>
                      </a:cubicBezTo>
                      <a:cubicBezTo>
                        <a:pt x="15" y="0"/>
                        <a:pt x="15" y="0"/>
                        <a:pt x="15" y="0"/>
                      </a:cubicBezTo>
                      <a:cubicBezTo>
                        <a:pt x="14" y="11"/>
                        <a:pt x="17" y="21"/>
                        <a:pt x="3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grpSp>
        </p:grpSp>
        <p:grpSp>
          <p:nvGrpSpPr>
            <p:cNvPr id="27" name="Group 26"/>
            <p:cNvGrpSpPr/>
            <p:nvPr/>
          </p:nvGrpSpPr>
          <p:grpSpPr>
            <a:xfrm>
              <a:off x="2425935" y="3174980"/>
              <a:ext cx="319352" cy="319351"/>
              <a:chOff x="2629215" y="1888431"/>
              <a:chExt cx="251519" cy="251519"/>
            </a:xfrm>
          </p:grpSpPr>
          <p:sp>
            <p:nvSpPr>
              <p:cNvPr id="36" name="Oval 35"/>
              <p:cNvSpPr/>
              <p:nvPr/>
            </p:nvSpPr>
            <p:spPr>
              <a:xfrm>
                <a:off x="2629215" y="1888431"/>
                <a:ext cx="251519" cy="2515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37" name="Group 36"/>
              <p:cNvGrpSpPr/>
              <p:nvPr/>
            </p:nvGrpSpPr>
            <p:grpSpPr>
              <a:xfrm>
                <a:off x="2671893" y="1930400"/>
                <a:ext cx="166162" cy="167582"/>
                <a:chOff x="-2224088" y="3494088"/>
                <a:chExt cx="557213" cy="561975"/>
              </a:xfrm>
              <a:solidFill>
                <a:schemeClr val="bg1"/>
              </a:solidFill>
            </p:grpSpPr>
            <p:sp>
              <p:nvSpPr>
                <p:cNvPr id="38" name="Freeform 5"/>
                <p:cNvSpPr>
                  <a:spLocks/>
                </p:cNvSpPr>
                <p:nvPr/>
              </p:nvSpPr>
              <p:spPr bwMode="auto">
                <a:xfrm>
                  <a:off x="-2036763" y="3494088"/>
                  <a:ext cx="369888" cy="374650"/>
                </a:xfrm>
                <a:custGeom>
                  <a:avLst/>
                  <a:gdLst>
                    <a:gd name="T0" fmla="*/ 50 w 99"/>
                    <a:gd name="T1" fmla="*/ 0 h 100"/>
                    <a:gd name="T2" fmla="*/ 50 w 99"/>
                    <a:gd name="T3" fmla="*/ 49 h 100"/>
                    <a:gd name="T4" fmla="*/ 50 w 99"/>
                    <a:gd name="T5" fmla="*/ 50 h 100"/>
                    <a:gd name="T6" fmla="*/ 99 w 99"/>
                    <a:gd name="T7" fmla="*/ 50 h 100"/>
                    <a:gd name="T8" fmla="*/ 99 w 99"/>
                    <a:gd name="T9" fmla="*/ 100 h 100"/>
                    <a:gd name="T10" fmla="*/ 85 w 99"/>
                    <a:gd name="T11" fmla="*/ 100 h 100"/>
                    <a:gd name="T12" fmla="*/ 85 w 99"/>
                    <a:gd name="T13" fmla="*/ 93 h 100"/>
                    <a:gd name="T14" fmla="*/ 84 w 99"/>
                    <a:gd name="T15" fmla="*/ 88 h 100"/>
                    <a:gd name="T16" fmla="*/ 73 w 99"/>
                    <a:gd name="T17" fmla="*/ 74 h 100"/>
                    <a:gd name="T18" fmla="*/ 18 w 99"/>
                    <a:gd name="T19" fmla="*/ 50 h 100"/>
                    <a:gd name="T20" fmla="*/ 1 w 99"/>
                    <a:gd name="T21" fmla="*/ 28 h 100"/>
                    <a:gd name="T22" fmla="*/ 7 w 99"/>
                    <a:gd name="T23" fmla="*/ 9 h 100"/>
                    <a:gd name="T24" fmla="*/ 32 w 99"/>
                    <a:gd name="T25" fmla="*/ 0 h 100"/>
                    <a:gd name="T26" fmla="*/ 50 w 99"/>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0">
                      <a:moveTo>
                        <a:pt x="50" y="0"/>
                      </a:moveTo>
                      <a:cubicBezTo>
                        <a:pt x="50" y="15"/>
                        <a:pt x="50" y="35"/>
                        <a:pt x="50" y="49"/>
                      </a:cubicBezTo>
                      <a:cubicBezTo>
                        <a:pt x="50" y="49"/>
                        <a:pt x="50" y="50"/>
                        <a:pt x="50" y="50"/>
                      </a:cubicBezTo>
                      <a:cubicBezTo>
                        <a:pt x="99" y="50"/>
                        <a:pt x="99" y="50"/>
                        <a:pt x="99" y="50"/>
                      </a:cubicBezTo>
                      <a:cubicBezTo>
                        <a:pt x="99" y="50"/>
                        <a:pt x="99" y="100"/>
                        <a:pt x="99" y="100"/>
                      </a:cubicBezTo>
                      <a:cubicBezTo>
                        <a:pt x="85" y="100"/>
                        <a:pt x="85" y="100"/>
                        <a:pt x="85" y="100"/>
                      </a:cubicBezTo>
                      <a:cubicBezTo>
                        <a:pt x="85" y="97"/>
                        <a:pt x="86" y="96"/>
                        <a:pt x="85" y="93"/>
                      </a:cubicBezTo>
                      <a:cubicBezTo>
                        <a:pt x="85" y="92"/>
                        <a:pt x="85" y="89"/>
                        <a:pt x="84" y="88"/>
                      </a:cubicBezTo>
                      <a:cubicBezTo>
                        <a:pt x="82" y="82"/>
                        <a:pt x="78" y="78"/>
                        <a:pt x="73" y="74"/>
                      </a:cubicBezTo>
                      <a:cubicBezTo>
                        <a:pt x="55" y="62"/>
                        <a:pt x="36" y="58"/>
                        <a:pt x="18" y="50"/>
                      </a:cubicBezTo>
                      <a:cubicBezTo>
                        <a:pt x="9" y="46"/>
                        <a:pt x="2" y="38"/>
                        <a:pt x="1" y="28"/>
                      </a:cubicBezTo>
                      <a:cubicBezTo>
                        <a:pt x="0" y="21"/>
                        <a:pt x="2" y="14"/>
                        <a:pt x="7" y="9"/>
                      </a:cubicBezTo>
                      <a:cubicBezTo>
                        <a:pt x="15" y="0"/>
                        <a:pt x="30" y="1"/>
                        <a:pt x="32" y="0"/>
                      </a:cubicBezTo>
                      <a:cubicBezTo>
                        <a:pt x="34"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39" name="Freeform 6"/>
                <p:cNvSpPr>
                  <a:spLocks/>
                </p:cNvSpPr>
                <p:nvPr/>
              </p:nvSpPr>
              <p:spPr bwMode="auto">
                <a:xfrm>
                  <a:off x="-2078038" y="3568701"/>
                  <a:ext cx="344488" cy="338138"/>
                </a:xfrm>
                <a:custGeom>
                  <a:avLst/>
                  <a:gdLst>
                    <a:gd name="T0" fmla="*/ 7 w 92"/>
                    <a:gd name="T1" fmla="*/ 19 h 90"/>
                    <a:gd name="T2" fmla="*/ 28 w 92"/>
                    <a:gd name="T3" fmla="*/ 37 h 90"/>
                    <a:gd name="T4" fmla="*/ 77 w 92"/>
                    <a:gd name="T5" fmla="*/ 58 h 90"/>
                    <a:gd name="T6" fmla="*/ 90 w 92"/>
                    <a:gd name="T7" fmla="*/ 85 h 90"/>
                    <a:gd name="T8" fmla="*/ 86 w 92"/>
                    <a:gd name="T9" fmla="*/ 90 h 90"/>
                    <a:gd name="T10" fmla="*/ 86 w 92"/>
                    <a:gd name="T11" fmla="*/ 81 h 90"/>
                    <a:gd name="T12" fmla="*/ 80 w 92"/>
                    <a:gd name="T13" fmla="*/ 66 h 90"/>
                    <a:gd name="T14" fmla="*/ 63 w 92"/>
                    <a:gd name="T15" fmla="*/ 56 h 90"/>
                    <a:gd name="T16" fmla="*/ 14 w 92"/>
                    <a:gd name="T17" fmla="*/ 34 h 90"/>
                    <a:gd name="T18" fmla="*/ 4 w 92"/>
                    <a:gd name="T19" fmla="*/ 24 h 90"/>
                    <a:gd name="T20" fmla="*/ 1 w 92"/>
                    <a:gd name="T21" fmla="*/ 5 h 90"/>
                    <a:gd name="T22" fmla="*/ 7 w 92"/>
                    <a:gd name="T23" fmla="*/ 0 h 90"/>
                    <a:gd name="T24" fmla="*/ 7 w 92"/>
                    <a:gd name="T25" fmla="*/ 1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90">
                      <a:moveTo>
                        <a:pt x="7" y="19"/>
                      </a:moveTo>
                      <a:cubicBezTo>
                        <a:pt x="10" y="28"/>
                        <a:pt x="20" y="33"/>
                        <a:pt x="28" y="37"/>
                      </a:cubicBezTo>
                      <a:cubicBezTo>
                        <a:pt x="46" y="45"/>
                        <a:pt x="58" y="48"/>
                        <a:pt x="77" y="58"/>
                      </a:cubicBezTo>
                      <a:cubicBezTo>
                        <a:pt x="86" y="63"/>
                        <a:pt x="92" y="76"/>
                        <a:pt x="90" y="85"/>
                      </a:cubicBezTo>
                      <a:cubicBezTo>
                        <a:pt x="90" y="85"/>
                        <a:pt x="86" y="90"/>
                        <a:pt x="86" y="90"/>
                      </a:cubicBezTo>
                      <a:cubicBezTo>
                        <a:pt x="86" y="87"/>
                        <a:pt x="86" y="84"/>
                        <a:pt x="86" y="81"/>
                      </a:cubicBezTo>
                      <a:cubicBezTo>
                        <a:pt x="86" y="75"/>
                        <a:pt x="84" y="71"/>
                        <a:pt x="80" y="66"/>
                      </a:cubicBezTo>
                      <a:cubicBezTo>
                        <a:pt x="75" y="61"/>
                        <a:pt x="69" y="59"/>
                        <a:pt x="63" y="56"/>
                      </a:cubicBezTo>
                      <a:cubicBezTo>
                        <a:pt x="46" y="48"/>
                        <a:pt x="30" y="44"/>
                        <a:pt x="14" y="34"/>
                      </a:cubicBezTo>
                      <a:cubicBezTo>
                        <a:pt x="10" y="31"/>
                        <a:pt x="6" y="28"/>
                        <a:pt x="4" y="24"/>
                      </a:cubicBezTo>
                      <a:cubicBezTo>
                        <a:pt x="2" y="19"/>
                        <a:pt x="0" y="15"/>
                        <a:pt x="1" y="5"/>
                      </a:cubicBezTo>
                      <a:cubicBezTo>
                        <a:pt x="1" y="5"/>
                        <a:pt x="7" y="0"/>
                        <a:pt x="7" y="0"/>
                      </a:cubicBezTo>
                      <a:cubicBezTo>
                        <a:pt x="5" y="6"/>
                        <a:pt x="4" y="13"/>
                        <a:pt x="7"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40" name="Freeform 7"/>
                <p:cNvSpPr>
                  <a:spLocks/>
                </p:cNvSpPr>
                <p:nvPr/>
              </p:nvSpPr>
              <p:spPr bwMode="auto">
                <a:xfrm>
                  <a:off x="-2116138" y="3606801"/>
                  <a:ext cx="344488" cy="336550"/>
                </a:xfrm>
                <a:custGeom>
                  <a:avLst/>
                  <a:gdLst>
                    <a:gd name="T0" fmla="*/ 8 w 92"/>
                    <a:gd name="T1" fmla="*/ 19 h 90"/>
                    <a:gd name="T2" fmla="*/ 30 w 92"/>
                    <a:gd name="T3" fmla="*/ 36 h 90"/>
                    <a:gd name="T4" fmla="*/ 79 w 92"/>
                    <a:gd name="T5" fmla="*/ 58 h 90"/>
                    <a:gd name="T6" fmla="*/ 91 w 92"/>
                    <a:gd name="T7" fmla="*/ 85 h 90"/>
                    <a:gd name="T8" fmla="*/ 86 w 92"/>
                    <a:gd name="T9" fmla="*/ 90 h 90"/>
                    <a:gd name="T10" fmla="*/ 81 w 92"/>
                    <a:gd name="T11" fmla="*/ 66 h 90"/>
                    <a:gd name="T12" fmla="*/ 69 w 92"/>
                    <a:gd name="T13" fmla="*/ 57 h 90"/>
                    <a:gd name="T14" fmla="*/ 32 w 92"/>
                    <a:gd name="T15" fmla="*/ 42 h 90"/>
                    <a:gd name="T16" fmla="*/ 6 w 92"/>
                    <a:gd name="T17" fmla="*/ 25 h 90"/>
                    <a:gd name="T18" fmla="*/ 2 w 92"/>
                    <a:gd name="T19" fmla="*/ 5 h 90"/>
                    <a:gd name="T20" fmla="*/ 6 w 92"/>
                    <a:gd name="T21" fmla="*/ 0 h 90"/>
                    <a:gd name="T22" fmla="*/ 8 w 92"/>
                    <a:gd name="T23" fmla="*/ 1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0">
                      <a:moveTo>
                        <a:pt x="8" y="19"/>
                      </a:moveTo>
                      <a:cubicBezTo>
                        <a:pt x="12" y="28"/>
                        <a:pt x="21" y="32"/>
                        <a:pt x="30" y="36"/>
                      </a:cubicBezTo>
                      <a:cubicBezTo>
                        <a:pt x="50" y="45"/>
                        <a:pt x="62" y="47"/>
                        <a:pt x="79" y="58"/>
                      </a:cubicBezTo>
                      <a:cubicBezTo>
                        <a:pt x="90" y="65"/>
                        <a:pt x="92" y="75"/>
                        <a:pt x="91" y="85"/>
                      </a:cubicBezTo>
                      <a:cubicBezTo>
                        <a:pt x="91" y="85"/>
                        <a:pt x="86" y="90"/>
                        <a:pt x="86" y="90"/>
                      </a:cubicBezTo>
                      <a:cubicBezTo>
                        <a:pt x="87" y="80"/>
                        <a:pt x="88" y="74"/>
                        <a:pt x="81" y="66"/>
                      </a:cubicBezTo>
                      <a:cubicBezTo>
                        <a:pt x="78" y="62"/>
                        <a:pt x="74" y="60"/>
                        <a:pt x="69" y="57"/>
                      </a:cubicBezTo>
                      <a:cubicBezTo>
                        <a:pt x="57" y="50"/>
                        <a:pt x="44" y="47"/>
                        <a:pt x="32" y="42"/>
                      </a:cubicBezTo>
                      <a:cubicBezTo>
                        <a:pt x="22" y="37"/>
                        <a:pt x="13" y="34"/>
                        <a:pt x="6" y="25"/>
                      </a:cubicBezTo>
                      <a:cubicBezTo>
                        <a:pt x="2" y="20"/>
                        <a:pt x="0" y="11"/>
                        <a:pt x="2" y="5"/>
                      </a:cubicBezTo>
                      <a:cubicBezTo>
                        <a:pt x="2" y="5"/>
                        <a:pt x="6" y="0"/>
                        <a:pt x="6" y="0"/>
                      </a:cubicBezTo>
                      <a:cubicBezTo>
                        <a:pt x="4" y="6"/>
                        <a:pt x="5" y="13"/>
                        <a:pt x="8"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41" name="Freeform 8"/>
                <p:cNvSpPr>
                  <a:spLocks/>
                </p:cNvSpPr>
                <p:nvPr/>
              </p:nvSpPr>
              <p:spPr bwMode="auto">
                <a:xfrm>
                  <a:off x="-2149476" y="3644901"/>
                  <a:ext cx="344488" cy="339725"/>
                </a:xfrm>
                <a:custGeom>
                  <a:avLst/>
                  <a:gdLst>
                    <a:gd name="T0" fmla="*/ 10 w 92"/>
                    <a:gd name="T1" fmla="*/ 21 h 91"/>
                    <a:gd name="T2" fmla="*/ 62 w 92"/>
                    <a:gd name="T3" fmla="*/ 47 h 91"/>
                    <a:gd name="T4" fmla="*/ 84 w 92"/>
                    <a:gd name="T5" fmla="*/ 61 h 91"/>
                    <a:gd name="T6" fmla="*/ 90 w 92"/>
                    <a:gd name="T7" fmla="*/ 85 h 91"/>
                    <a:gd name="T8" fmla="*/ 84 w 92"/>
                    <a:gd name="T9" fmla="*/ 91 h 91"/>
                    <a:gd name="T10" fmla="*/ 63 w 92"/>
                    <a:gd name="T11" fmla="*/ 53 h 91"/>
                    <a:gd name="T12" fmla="*/ 11 w 92"/>
                    <a:gd name="T13" fmla="*/ 29 h 91"/>
                    <a:gd name="T14" fmla="*/ 1 w 92"/>
                    <a:gd name="T15" fmla="*/ 5 h 91"/>
                    <a:gd name="T16" fmla="*/ 5 w 92"/>
                    <a:gd name="T17" fmla="*/ 0 h 91"/>
                    <a:gd name="T18" fmla="*/ 10 w 92"/>
                    <a:gd name="T1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1">
                      <a:moveTo>
                        <a:pt x="10" y="21"/>
                      </a:moveTo>
                      <a:cubicBezTo>
                        <a:pt x="20" y="33"/>
                        <a:pt x="44" y="39"/>
                        <a:pt x="62" y="47"/>
                      </a:cubicBezTo>
                      <a:cubicBezTo>
                        <a:pt x="68" y="50"/>
                        <a:pt x="79" y="55"/>
                        <a:pt x="84" y="61"/>
                      </a:cubicBezTo>
                      <a:cubicBezTo>
                        <a:pt x="88" y="66"/>
                        <a:pt x="92" y="72"/>
                        <a:pt x="90" y="85"/>
                      </a:cubicBezTo>
                      <a:cubicBezTo>
                        <a:pt x="90" y="85"/>
                        <a:pt x="85" y="90"/>
                        <a:pt x="84" y="91"/>
                      </a:cubicBezTo>
                      <a:cubicBezTo>
                        <a:pt x="91" y="68"/>
                        <a:pt x="79" y="59"/>
                        <a:pt x="63" y="53"/>
                      </a:cubicBezTo>
                      <a:cubicBezTo>
                        <a:pt x="45" y="45"/>
                        <a:pt x="28" y="40"/>
                        <a:pt x="11" y="29"/>
                      </a:cubicBezTo>
                      <a:cubicBezTo>
                        <a:pt x="3" y="23"/>
                        <a:pt x="0" y="15"/>
                        <a:pt x="1" y="5"/>
                      </a:cubicBezTo>
                      <a:cubicBezTo>
                        <a:pt x="1" y="5"/>
                        <a:pt x="5" y="0"/>
                        <a:pt x="5" y="0"/>
                      </a:cubicBezTo>
                      <a:cubicBezTo>
                        <a:pt x="4" y="8"/>
                        <a:pt x="5" y="16"/>
                        <a:pt x="1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42" name="Freeform 9"/>
                <p:cNvSpPr>
                  <a:spLocks/>
                </p:cNvSpPr>
                <p:nvPr/>
              </p:nvSpPr>
              <p:spPr bwMode="auto">
                <a:xfrm>
                  <a:off x="-2224088" y="3681413"/>
                  <a:ext cx="374650" cy="374650"/>
                </a:xfrm>
                <a:custGeom>
                  <a:avLst/>
                  <a:gdLst>
                    <a:gd name="T0" fmla="*/ 35 w 100"/>
                    <a:gd name="T1" fmla="*/ 31 h 100"/>
                    <a:gd name="T2" fmla="*/ 80 w 100"/>
                    <a:gd name="T3" fmla="*/ 50 h 100"/>
                    <a:gd name="T4" fmla="*/ 96 w 100"/>
                    <a:gd name="T5" fmla="*/ 62 h 100"/>
                    <a:gd name="T6" fmla="*/ 99 w 100"/>
                    <a:gd name="T7" fmla="*/ 77 h 100"/>
                    <a:gd name="T8" fmla="*/ 98 w 100"/>
                    <a:gd name="T9" fmla="*/ 85 h 100"/>
                    <a:gd name="T10" fmla="*/ 85 w 100"/>
                    <a:gd name="T11" fmla="*/ 97 h 100"/>
                    <a:gd name="T12" fmla="*/ 50 w 100"/>
                    <a:gd name="T13" fmla="*/ 100 h 100"/>
                    <a:gd name="T14" fmla="*/ 50 w 100"/>
                    <a:gd name="T15" fmla="*/ 50 h 100"/>
                    <a:gd name="T16" fmla="*/ 50 w 100"/>
                    <a:gd name="T17" fmla="*/ 50 h 100"/>
                    <a:gd name="T18" fmla="*/ 0 w 100"/>
                    <a:gd name="T19" fmla="*/ 50 h 100"/>
                    <a:gd name="T20" fmla="*/ 0 w 100"/>
                    <a:gd name="T21" fmla="*/ 0 h 100"/>
                    <a:gd name="T22" fmla="*/ 15 w 100"/>
                    <a:gd name="T23" fmla="*/ 0 h 100"/>
                    <a:gd name="T24" fmla="*/ 35 w 100"/>
                    <a:gd name="T2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00">
                      <a:moveTo>
                        <a:pt x="35" y="31"/>
                      </a:moveTo>
                      <a:cubicBezTo>
                        <a:pt x="56" y="42"/>
                        <a:pt x="59" y="40"/>
                        <a:pt x="80" y="50"/>
                      </a:cubicBezTo>
                      <a:cubicBezTo>
                        <a:pt x="88" y="54"/>
                        <a:pt x="92" y="55"/>
                        <a:pt x="96" y="62"/>
                      </a:cubicBezTo>
                      <a:cubicBezTo>
                        <a:pt x="99" y="67"/>
                        <a:pt x="99" y="71"/>
                        <a:pt x="99" y="77"/>
                      </a:cubicBezTo>
                      <a:cubicBezTo>
                        <a:pt x="100" y="79"/>
                        <a:pt x="99" y="82"/>
                        <a:pt x="98" y="85"/>
                      </a:cubicBezTo>
                      <a:cubicBezTo>
                        <a:pt x="95" y="90"/>
                        <a:pt x="91" y="95"/>
                        <a:pt x="85" y="97"/>
                      </a:cubicBezTo>
                      <a:cubicBezTo>
                        <a:pt x="79" y="100"/>
                        <a:pt x="79" y="100"/>
                        <a:pt x="50" y="100"/>
                      </a:cubicBezTo>
                      <a:cubicBezTo>
                        <a:pt x="50" y="84"/>
                        <a:pt x="50" y="66"/>
                        <a:pt x="50" y="50"/>
                      </a:cubicBezTo>
                      <a:cubicBezTo>
                        <a:pt x="50" y="50"/>
                        <a:pt x="50" y="50"/>
                        <a:pt x="50" y="50"/>
                      </a:cubicBezTo>
                      <a:cubicBezTo>
                        <a:pt x="49" y="50"/>
                        <a:pt x="0" y="50"/>
                        <a:pt x="0" y="50"/>
                      </a:cubicBezTo>
                      <a:cubicBezTo>
                        <a:pt x="0" y="0"/>
                        <a:pt x="0" y="0"/>
                        <a:pt x="0" y="0"/>
                      </a:cubicBezTo>
                      <a:cubicBezTo>
                        <a:pt x="15" y="0"/>
                        <a:pt x="15" y="0"/>
                        <a:pt x="15" y="0"/>
                      </a:cubicBezTo>
                      <a:cubicBezTo>
                        <a:pt x="14" y="11"/>
                        <a:pt x="17" y="21"/>
                        <a:pt x="3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grpSp>
        </p:grpSp>
        <p:grpSp>
          <p:nvGrpSpPr>
            <p:cNvPr id="28" name="Group 27"/>
            <p:cNvGrpSpPr/>
            <p:nvPr/>
          </p:nvGrpSpPr>
          <p:grpSpPr>
            <a:xfrm>
              <a:off x="3020751" y="4591281"/>
              <a:ext cx="319352" cy="319351"/>
              <a:chOff x="2629215" y="1888431"/>
              <a:chExt cx="251519" cy="251519"/>
            </a:xfrm>
          </p:grpSpPr>
          <p:sp>
            <p:nvSpPr>
              <p:cNvPr id="29" name="Oval 28"/>
              <p:cNvSpPr/>
              <p:nvPr/>
            </p:nvSpPr>
            <p:spPr>
              <a:xfrm>
                <a:off x="2629215" y="1888431"/>
                <a:ext cx="251519" cy="2515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30" name="Group 29"/>
              <p:cNvGrpSpPr/>
              <p:nvPr/>
            </p:nvGrpSpPr>
            <p:grpSpPr>
              <a:xfrm>
                <a:off x="2671893" y="1930400"/>
                <a:ext cx="166162" cy="167582"/>
                <a:chOff x="-2224088" y="3494088"/>
                <a:chExt cx="557213" cy="561975"/>
              </a:xfrm>
              <a:solidFill>
                <a:schemeClr val="bg1"/>
              </a:solidFill>
            </p:grpSpPr>
            <p:sp>
              <p:nvSpPr>
                <p:cNvPr id="31" name="Freeform 5"/>
                <p:cNvSpPr>
                  <a:spLocks/>
                </p:cNvSpPr>
                <p:nvPr/>
              </p:nvSpPr>
              <p:spPr bwMode="auto">
                <a:xfrm>
                  <a:off x="-2036763" y="3494088"/>
                  <a:ext cx="369888" cy="374650"/>
                </a:xfrm>
                <a:custGeom>
                  <a:avLst/>
                  <a:gdLst>
                    <a:gd name="T0" fmla="*/ 50 w 99"/>
                    <a:gd name="T1" fmla="*/ 0 h 100"/>
                    <a:gd name="T2" fmla="*/ 50 w 99"/>
                    <a:gd name="T3" fmla="*/ 49 h 100"/>
                    <a:gd name="T4" fmla="*/ 50 w 99"/>
                    <a:gd name="T5" fmla="*/ 50 h 100"/>
                    <a:gd name="T6" fmla="*/ 99 w 99"/>
                    <a:gd name="T7" fmla="*/ 50 h 100"/>
                    <a:gd name="T8" fmla="*/ 99 w 99"/>
                    <a:gd name="T9" fmla="*/ 100 h 100"/>
                    <a:gd name="T10" fmla="*/ 85 w 99"/>
                    <a:gd name="T11" fmla="*/ 100 h 100"/>
                    <a:gd name="T12" fmla="*/ 85 w 99"/>
                    <a:gd name="T13" fmla="*/ 93 h 100"/>
                    <a:gd name="T14" fmla="*/ 84 w 99"/>
                    <a:gd name="T15" fmla="*/ 88 h 100"/>
                    <a:gd name="T16" fmla="*/ 73 w 99"/>
                    <a:gd name="T17" fmla="*/ 74 h 100"/>
                    <a:gd name="T18" fmla="*/ 18 w 99"/>
                    <a:gd name="T19" fmla="*/ 50 h 100"/>
                    <a:gd name="T20" fmla="*/ 1 w 99"/>
                    <a:gd name="T21" fmla="*/ 28 h 100"/>
                    <a:gd name="T22" fmla="*/ 7 w 99"/>
                    <a:gd name="T23" fmla="*/ 9 h 100"/>
                    <a:gd name="T24" fmla="*/ 32 w 99"/>
                    <a:gd name="T25" fmla="*/ 0 h 100"/>
                    <a:gd name="T26" fmla="*/ 50 w 99"/>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0">
                      <a:moveTo>
                        <a:pt x="50" y="0"/>
                      </a:moveTo>
                      <a:cubicBezTo>
                        <a:pt x="50" y="15"/>
                        <a:pt x="50" y="35"/>
                        <a:pt x="50" y="49"/>
                      </a:cubicBezTo>
                      <a:cubicBezTo>
                        <a:pt x="50" y="49"/>
                        <a:pt x="50" y="50"/>
                        <a:pt x="50" y="50"/>
                      </a:cubicBezTo>
                      <a:cubicBezTo>
                        <a:pt x="99" y="50"/>
                        <a:pt x="99" y="50"/>
                        <a:pt x="99" y="50"/>
                      </a:cubicBezTo>
                      <a:cubicBezTo>
                        <a:pt x="99" y="50"/>
                        <a:pt x="99" y="100"/>
                        <a:pt x="99" y="100"/>
                      </a:cubicBezTo>
                      <a:cubicBezTo>
                        <a:pt x="85" y="100"/>
                        <a:pt x="85" y="100"/>
                        <a:pt x="85" y="100"/>
                      </a:cubicBezTo>
                      <a:cubicBezTo>
                        <a:pt x="85" y="97"/>
                        <a:pt x="86" y="96"/>
                        <a:pt x="85" y="93"/>
                      </a:cubicBezTo>
                      <a:cubicBezTo>
                        <a:pt x="85" y="92"/>
                        <a:pt x="85" y="89"/>
                        <a:pt x="84" y="88"/>
                      </a:cubicBezTo>
                      <a:cubicBezTo>
                        <a:pt x="82" y="82"/>
                        <a:pt x="78" y="78"/>
                        <a:pt x="73" y="74"/>
                      </a:cubicBezTo>
                      <a:cubicBezTo>
                        <a:pt x="55" y="62"/>
                        <a:pt x="36" y="58"/>
                        <a:pt x="18" y="50"/>
                      </a:cubicBezTo>
                      <a:cubicBezTo>
                        <a:pt x="9" y="46"/>
                        <a:pt x="2" y="38"/>
                        <a:pt x="1" y="28"/>
                      </a:cubicBezTo>
                      <a:cubicBezTo>
                        <a:pt x="0" y="21"/>
                        <a:pt x="2" y="14"/>
                        <a:pt x="7" y="9"/>
                      </a:cubicBezTo>
                      <a:cubicBezTo>
                        <a:pt x="15" y="0"/>
                        <a:pt x="30" y="1"/>
                        <a:pt x="32" y="0"/>
                      </a:cubicBezTo>
                      <a:cubicBezTo>
                        <a:pt x="34" y="0"/>
                        <a:pt x="50"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32" name="Freeform 6"/>
                <p:cNvSpPr>
                  <a:spLocks/>
                </p:cNvSpPr>
                <p:nvPr/>
              </p:nvSpPr>
              <p:spPr bwMode="auto">
                <a:xfrm>
                  <a:off x="-2078038" y="3568701"/>
                  <a:ext cx="344488" cy="338138"/>
                </a:xfrm>
                <a:custGeom>
                  <a:avLst/>
                  <a:gdLst>
                    <a:gd name="T0" fmla="*/ 7 w 92"/>
                    <a:gd name="T1" fmla="*/ 19 h 90"/>
                    <a:gd name="T2" fmla="*/ 28 w 92"/>
                    <a:gd name="T3" fmla="*/ 37 h 90"/>
                    <a:gd name="T4" fmla="*/ 77 w 92"/>
                    <a:gd name="T5" fmla="*/ 58 h 90"/>
                    <a:gd name="T6" fmla="*/ 90 w 92"/>
                    <a:gd name="T7" fmla="*/ 85 h 90"/>
                    <a:gd name="T8" fmla="*/ 86 w 92"/>
                    <a:gd name="T9" fmla="*/ 90 h 90"/>
                    <a:gd name="T10" fmla="*/ 86 w 92"/>
                    <a:gd name="T11" fmla="*/ 81 h 90"/>
                    <a:gd name="T12" fmla="*/ 80 w 92"/>
                    <a:gd name="T13" fmla="*/ 66 h 90"/>
                    <a:gd name="T14" fmla="*/ 63 w 92"/>
                    <a:gd name="T15" fmla="*/ 56 h 90"/>
                    <a:gd name="T16" fmla="*/ 14 w 92"/>
                    <a:gd name="T17" fmla="*/ 34 h 90"/>
                    <a:gd name="T18" fmla="*/ 4 w 92"/>
                    <a:gd name="T19" fmla="*/ 24 h 90"/>
                    <a:gd name="T20" fmla="*/ 1 w 92"/>
                    <a:gd name="T21" fmla="*/ 5 h 90"/>
                    <a:gd name="T22" fmla="*/ 7 w 92"/>
                    <a:gd name="T23" fmla="*/ 0 h 90"/>
                    <a:gd name="T24" fmla="*/ 7 w 92"/>
                    <a:gd name="T25" fmla="*/ 1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90">
                      <a:moveTo>
                        <a:pt x="7" y="19"/>
                      </a:moveTo>
                      <a:cubicBezTo>
                        <a:pt x="10" y="28"/>
                        <a:pt x="20" y="33"/>
                        <a:pt x="28" y="37"/>
                      </a:cubicBezTo>
                      <a:cubicBezTo>
                        <a:pt x="46" y="45"/>
                        <a:pt x="58" y="48"/>
                        <a:pt x="77" y="58"/>
                      </a:cubicBezTo>
                      <a:cubicBezTo>
                        <a:pt x="86" y="63"/>
                        <a:pt x="92" y="76"/>
                        <a:pt x="90" y="85"/>
                      </a:cubicBezTo>
                      <a:cubicBezTo>
                        <a:pt x="90" y="85"/>
                        <a:pt x="86" y="90"/>
                        <a:pt x="86" y="90"/>
                      </a:cubicBezTo>
                      <a:cubicBezTo>
                        <a:pt x="86" y="87"/>
                        <a:pt x="86" y="84"/>
                        <a:pt x="86" y="81"/>
                      </a:cubicBezTo>
                      <a:cubicBezTo>
                        <a:pt x="86" y="75"/>
                        <a:pt x="84" y="71"/>
                        <a:pt x="80" y="66"/>
                      </a:cubicBezTo>
                      <a:cubicBezTo>
                        <a:pt x="75" y="61"/>
                        <a:pt x="69" y="59"/>
                        <a:pt x="63" y="56"/>
                      </a:cubicBezTo>
                      <a:cubicBezTo>
                        <a:pt x="46" y="48"/>
                        <a:pt x="30" y="44"/>
                        <a:pt x="14" y="34"/>
                      </a:cubicBezTo>
                      <a:cubicBezTo>
                        <a:pt x="10" y="31"/>
                        <a:pt x="6" y="28"/>
                        <a:pt x="4" y="24"/>
                      </a:cubicBezTo>
                      <a:cubicBezTo>
                        <a:pt x="2" y="19"/>
                        <a:pt x="0" y="15"/>
                        <a:pt x="1" y="5"/>
                      </a:cubicBezTo>
                      <a:cubicBezTo>
                        <a:pt x="1" y="5"/>
                        <a:pt x="7" y="0"/>
                        <a:pt x="7" y="0"/>
                      </a:cubicBezTo>
                      <a:cubicBezTo>
                        <a:pt x="5" y="6"/>
                        <a:pt x="4" y="13"/>
                        <a:pt x="7"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33" name="Freeform 7"/>
                <p:cNvSpPr>
                  <a:spLocks/>
                </p:cNvSpPr>
                <p:nvPr/>
              </p:nvSpPr>
              <p:spPr bwMode="auto">
                <a:xfrm>
                  <a:off x="-2116138" y="3606801"/>
                  <a:ext cx="344488" cy="336550"/>
                </a:xfrm>
                <a:custGeom>
                  <a:avLst/>
                  <a:gdLst>
                    <a:gd name="T0" fmla="*/ 8 w 92"/>
                    <a:gd name="T1" fmla="*/ 19 h 90"/>
                    <a:gd name="T2" fmla="*/ 30 w 92"/>
                    <a:gd name="T3" fmla="*/ 36 h 90"/>
                    <a:gd name="T4" fmla="*/ 79 w 92"/>
                    <a:gd name="T5" fmla="*/ 58 h 90"/>
                    <a:gd name="T6" fmla="*/ 91 w 92"/>
                    <a:gd name="T7" fmla="*/ 85 h 90"/>
                    <a:gd name="T8" fmla="*/ 86 w 92"/>
                    <a:gd name="T9" fmla="*/ 90 h 90"/>
                    <a:gd name="T10" fmla="*/ 81 w 92"/>
                    <a:gd name="T11" fmla="*/ 66 h 90"/>
                    <a:gd name="T12" fmla="*/ 69 w 92"/>
                    <a:gd name="T13" fmla="*/ 57 h 90"/>
                    <a:gd name="T14" fmla="*/ 32 w 92"/>
                    <a:gd name="T15" fmla="*/ 42 h 90"/>
                    <a:gd name="T16" fmla="*/ 6 w 92"/>
                    <a:gd name="T17" fmla="*/ 25 h 90"/>
                    <a:gd name="T18" fmla="*/ 2 w 92"/>
                    <a:gd name="T19" fmla="*/ 5 h 90"/>
                    <a:gd name="T20" fmla="*/ 6 w 92"/>
                    <a:gd name="T21" fmla="*/ 0 h 90"/>
                    <a:gd name="T22" fmla="*/ 8 w 92"/>
                    <a:gd name="T23" fmla="*/ 1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90">
                      <a:moveTo>
                        <a:pt x="8" y="19"/>
                      </a:moveTo>
                      <a:cubicBezTo>
                        <a:pt x="12" y="28"/>
                        <a:pt x="21" y="32"/>
                        <a:pt x="30" y="36"/>
                      </a:cubicBezTo>
                      <a:cubicBezTo>
                        <a:pt x="50" y="45"/>
                        <a:pt x="62" y="47"/>
                        <a:pt x="79" y="58"/>
                      </a:cubicBezTo>
                      <a:cubicBezTo>
                        <a:pt x="90" y="65"/>
                        <a:pt x="92" y="75"/>
                        <a:pt x="91" y="85"/>
                      </a:cubicBezTo>
                      <a:cubicBezTo>
                        <a:pt x="91" y="85"/>
                        <a:pt x="86" y="90"/>
                        <a:pt x="86" y="90"/>
                      </a:cubicBezTo>
                      <a:cubicBezTo>
                        <a:pt x="87" y="80"/>
                        <a:pt x="88" y="74"/>
                        <a:pt x="81" y="66"/>
                      </a:cubicBezTo>
                      <a:cubicBezTo>
                        <a:pt x="78" y="62"/>
                        <a:pt x="74" y="60"/>
                        <a:pt x="69" y="57"/>
                      </a:cubicBezTo>
                      <a:cubicBezTo>
                        <a:pt x="57" y="50"/>
                        <a:pt x="44" y="47"/>
                        <a:pt x="32" y="42"/>
                      </a:cubicBezTo>
                      <a:cubicBezTo>
                        <a:pt x="22" y="37"/>
                        <a:pt x="13" y="34"/>
                        <a:pt x="6" y="25"/>
                      </a:cubicBezTo>
                      <a:cubicBezTo>
                        <a:pt x="2" y="20"/>
                        <a:pt x="0" y="11"/>
                        <a:pt x="2" y="5"/>
                      </a:cubicBezTo>
                      <a:cubicBezTo>
                        <a:pt x="2" y="5"/>
                        <a:pt x="6" y="0"/>
                        <a:pt x="6" y="0"/>
                      </a:cubicBezTo>
                      <a:cubicBezTo>
                        <a:pt x="4" y="6"/>
                        <a:pt x="5" y="13"/>
                        <a:pt x="8"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34" name="Freeform 8"/>
                <p:cNvSpPr>
                  <a:spLocks/>
                </p:cNvSpPr>
                <p:nvPr/>
              </p:nvSpPr>
              <p:spPr bwMode="auto">
                <a:xfrm>
                  <a:off x="-2149476" y="3644901"/>
                  <a:ext cx="344488" cy="339725"/>
                </a:xfrm>
                <a:custGeom>
                  <a:avLst/>
                  <a:gdLst>
                    <a:gd name="T0" fmla="*/ 10 w 92"/>
                    <a:gd name="T1" fmla="*/ 21 h 91"/>
                    <a:gd name="T2" fmla="*/ 62 w 92"/>
                    <a:gd name="T3" fmla="*/ 47 h 91"/>
                    <a:gd name="T4" fmla="*/ 84 w 92"/>
                    <a:gd name="T5" fmla="*/ 61 h 91"/>
                    <a:gd name="T6" fmla="*/ 90 w 92"/>
                    <a:gd name="T7" fmla="*/ 85 h 91"/>
                    <a:gd name="T8" fmla="*/ 84 w 92"/>
                    <a:gd name="T9" fmla="*/ 91 h 91"/>
                    <a:gd name="T10" fmla="*/ 63 w 92"/>
                    <a:gd name="T11" fmla="*/ 53 h 91"/>
                    <a:gd name="T12" fmla="*/ 11 w 92"/>
                    <a:gd name="T13" fmla="*/ 29 h 91"/>
                    <a:gd name="T14" fmla="*/ 1 w 92"/>
                    <a:gd name="T15" fmla="*/ 5 h 91"/>
                    <a:gd name="T16" fmla="*/ 5 w 92"/>
                    <a:gd name="T17" fmla="*/ 0 h 91"/>
                    <a:gd name="T18" fmla="*/ 10 w 92"/>
                    <a:gd name="T1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1">
                      <a:moveTo>
                        <a:pt x="10" y="21"/>
                      </a:moveTo>
                      <a:cubicBezTo>
                        <a:pt x="20" y="33"/>
                        <a:pt x="44" y="39"/>
                        <a:pt x="62" y="47"/>
                      </a:cubicBezTo>
                      <a:cubicBezTo>
                        <a:pt x="68" y="50"/>
                        <a:pt x="79" y="55"/>
                        <a:pt x="84" y="61"/>
                      </a:cubicBezTo>
                      <a:cubicBezTo>
                        <a:pt x="88" y="66"/>
                        <a:pt x="92" y="72"/>
                        <a:pt x="90" y="85"/>
                      </a:cubicBezTo>
                      <a:cubicBezTo>
                        <a:pt x="90" y="85"/>
                        <a:pt x="85" y="90"/>
                        <a:pt x="84" y="91"/>
                      </a:cubicBezTo>
                      <a:cubicBezTo>
                        <a:pt x="91" y="68"/>
                        <a:pt x="79" y="59"/>
                        <a:pt x="63" y="53"/>
                      </a:cubicBezTo>
                      <a:cubicBezTo>
                        <a:pt x="45" y="45"/>
                        <a:pt x="28" y="40"/>
                        <a:pt x="11" y="29"/>
                      </a:cubicBezTo>
                      <a:cubicBezTo>
                        <a:pt x="3" y="23"/>
                        <a:pt x="0" y="15"/>
                        <a:pt x="1" y="5"/>
                      </a:cubicBezTo>
                      <a:cubicBezTo>
                        <a:pt x="1" y="5"/>
                        <a:pt x="5" y="0"/>
                        <a:pt x="5" y="0"/>
                      </a:cubicBezTo>
                      <a:cubicBezTo>
                        <a:pt x="4" y="8"/>
                        <a:pt x="5" y="16"/>
                        <a:pt x="1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sp>
              <p:nvSpPr>
                <p:cNvPr id="35" name="Freeform 9"/>
                <p:cNvSpPr>
                  <a:spLocks/>
                </p:cNvSpPr>
                <p:nvPr/>
              </p:nvSpPr>
              <p:spPr bwMode="auto">
                <a:xfrm>
                  <a:off x="-2224088" y="3681413"/>
                  <a:ext cx="374650" cy="374650"/>
                </a:xfrm>
                <a:custGeom>
                  <a:avLst/>
                  <a:gdLst>
                    <a:gd name="T0" fmla="*/ 35 w 100"/>
                    <a:gd name="T1" fmla="*/ 31 h 100"/>
                    <a:gd name="T2" fmla="*/ 80 w 100"/>
                    <a:gd name="T3" fmla="*/ 50 h 100"/>
                    <a:gd name="T4" fmla="*/ 96 w 100"/>
                    <a:gd name="T5" fmla="*/ 62 h 100"/>
                    <a:gd name="T6" fmla="*/ 99 w 100"/>
                    <a:gd name="T7" fmla="*/ 77 h 100"/>
                    <a:gd name="T8" fmla="*/ 98 w 100"/>
                    <a:gd name="T9" fmla="*/ 85 h 100"/>
                    <a:gd name="T10" fmla="*/ 85 w 100"/>
                    <a:gd name="T11" fmla="*/ 97 h 100"/>
                    <a:gd name="T12" fmla="*/ 50 w 100"/>
                    <a:gd name="T13" fmla="*/ 100 h 100"/>
                    <a:gd name="T14" fmla="*/ 50 w 100"/>
                    <a:gd name="T15" fmla="*/ 50 h 100"/>
                    <a:gd name="T16" fmla="*/ 50 w 100"/>
                    <a:gd name="T17" fmla="*/ 50 h 100"/>
                    <a:gd name="T18" fmla="*/ 0 w 100"/>
                    <a:gd name="T19" fmla="*/ 50 h 100"/>
                    <a:gd name="T20" fmla="*/ 0 w 100"/>
                    <a:gd name="T21" fmla="*/ 0 h 100"/>
                    <a:gd name="T22" fmla="*/ 15 w 100"/>
                    <a:gd name="T23" fmla="*/ 0 h 100"/>
                    <a:gd name="T24" fmla="*/ 35 w 100"/>
                    <a:gd name="T2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00">
                      <a:moveTo>
                        <a:pt x="35" y="31"/>
                      </a:moveTo>
                      <a:cubicBezTo>
                        <a:pt x="56" y="42"/>
                        <a:pt x="59" y="40"/>
                        <a:pt x="80" y="50"/>
                      </a:cubicBezTo>
                      <a:cubicBezTo>
                        <a:pt x="88" y="54"/>
                        <a:pt x="92" y="55"/>
                        <a:pt x="96" y="62"/>
                      </a:cubicBezTo>
                      <a:cubicBezTo>
                        <a:pt x="99" y="67"/>
                        <a:pt x="99" y="71"/>
                        <a:pt x="99" y="77"/>
                      </a:cubicBezTo>
                      <a:cubicBezTo>
                        <a:pt x="100" y="79"/>
                        <a:pt x="99" y="82"/>
                        <a:pt x="98" y="85"/>
                      </a:cubicBezTo>
                      <a:cubicBezTo>
                        <a:pt x="95" y="90"/>
                        <a:pt x="91" y="95"/>
                        <a:pt x="85" y="97"/>
                      </a:cubicBezTo>
                      <a:cubicBezTo>
                        <a:pt x="79" y="100"/>
                        <a:pt x="79" y="100"/>
                        <a:pt x="50" y="100"/>
                      </a:cubicBezTo>
                      <a:cubicBezTo>
                        <a:pt x="50" y="84"/>
                        <a:pt x="50" y="66"/>
                        <a:pt x="50" y="50"/>
                      </a:cubicBezTo>
                      <a:cubicBezTo>
                        <a:pt x="50" y="50"/>
                        <a:pt x="50" y="50"/>
                        <a:pt x="50" y="50"/>
                      </a:cubicBezTo>
                      <a:cubicBezTo>
                        <a:pt x="49" y="50"/>
                        <a:pt x="0" y="50"/>
                        <a:pt x="0" y="50"/>
                      </a:cubicBezTo>
                      <a:cubicBezTo>
                        <a:pt x="0" y="0"/>
                        <a:pt x="0" y="0"/>
                        <a:pt x="0" y="0"/>
                      </a:cubicBezTo>
                      <a:cubicBezTo>
                        <a:pt x="15" y="0"/>
                        <a:pt x="15" y="0"/>
                        <a:pt x="15" y="0"/>
                      </a:cubicBezTo>
                      <a:cubicBezTo>
                        <a:pt x="14" y="11"/>
                        <a:pt x="17" y="21"/>
                        <a:pt x="3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98" tIns="34299" rIns="68598" bIns="34299" numCol="1" anchor="t" anchorCtr="0" compatLnSpc="1">
                  <a:prstTxWarp prst="textNoShape">
                    <a:avLst/>
                  </a:prstTxWarp>
                </a:bodyPr>
                <a:lstStyle/>
                <a:p>
                  <a:endParaRPr lang="en-US" sz="1350">
                    <a:solidFill>
                      <a:prstClr val="black"/>
                    </a:solidFill>
                  </a:endParaRPr>
                </a:p>
              </p:txBody>
            </p:sp>
          </p:grpSp>
        </p:grpSp>
      </p:grpSp>
    </p:spTree>
    <p:extLst>
      <p:ext uri="{BB962C8B-B14F-4D97-AF65-F5344CB8AC3E}">
        <p14:creationId xmlns:p14="http://schemas.microsoft.com/office/powerpoint/2010/main" val="852274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nvPr>
        </p:nvGraphicFramePr>
        <p:xfrm>
          <a:off x="1879600" y="2353509"/>
          <a:ext cx="8458200" cy="161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ttp://damyy9ix8sgrc.cloudfront.net/logos/cpmc_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6396" y="471148"/>
            <a:ext cx="3924609" cy="1001023"/>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Untitle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3600" y="4153793"/>
            <a:ext cx="5419344" cy="2480686"/>
          </a:xfrm>
          <a:prstGeom prst="rect">
            <a:avLst/>
          </a:prstGeom>
        </p:spPr>
      </p:pic>
      <p:sp>
        <p:nvSpPr>
          <p:cNvPr id="11" name="Title 1"/>
          <p:cNvSpPr txBox="1">
            <a:spLocks/>
          </p:cNvSpPr>
          <p:nvPr/>
        </p:nvSpPr>
        <p:spPr>
          <a:xfrm>
            <a:off x="2204479" y="1555982"/>
            <a:ext cx="7799178" cy="9906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2800" cap="all" dirty="0">
                <a:solidFill>
                  <a:prstClr val="black"/>
                </a:solidFill>
                <a:latin typeface="Century Gothic" panose="020B0502020202020204" pitchFamily="34" charset="0"/>
              </a:rPr>
              <a:t>Mission Bernal OPENING Event's Timeline</a:t>
            </a:r>
          </a:p>
        </p:txBody>
      </p:sp>
    </p:spTree>
    <p:extLst>
      <p:ext uri="{BB962C8B-B14F-4D97-AF65-F5344CB8AC3E}">
        <p14:creationId xmlns:p14="http://schemas.microsoft.com/office/powerpoint/2010/main" val="38774477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86597" y="1690688"/>
            <a:ext cx="11352362" cy="5057795"/>
          </a:xfrm>
          <a:prstGeom prst="rect">
            <a:avLst/>
          </a:prstGeom>
        </p:spPr>
        <p:txBody>
          <a:bodyPr vert="horz" wrap="square" lIns="0" tIns="0" rIns="0" bIns="0" rtlCol="0">
            <a:spAutoFit/>
          </a:bodyPr>
          <a:lstStyle/>
          <a:p>
            <a:pPr marL="11206"/>
            <a:r>
              <a:rPr sz="3200" b="1" spc="-13" dirty="0">
                <a:latin typeface="Century Gothic"/>
                <a:cs typeface="Century Gothic"/>
              </a:rPr>
              <a:t>Commun</a:t>
            </a:r>
            <a:r>
              <a:rPr sz="3200" b="1" spc="-4" dirty="0">
                <a:latin typeface="Century Gothic"/>
                <a:cs typeface="Century Gothic"/>
              </a:rPr>
              <a:t>ity </a:t>
            </a:r>
            <a:r>
              <a:rPr sz="3200" b="1" dirty="0">
                <a:latin typeface="Century Gothic"/>
                <a:cs typeface="Century Gothic"/>
              </a:rPr>
              <a:t>B</a:t>
            </a:r>
            <a:r>
              <a:rPr sz="3200" b="1" spc="-4" dirty="0">
                <a:latin typeface="Century Gothic"/>
                <a:cs typeface="Century Gothic"/>
              </a:rPr>
              <a:t>l</a:t>
            </a:r>
            <a:r>
              <a:rPr sz="3200" b="1" dirty="0">
                <a:latin typeface="Century Gothic"/>
                <a:cs typeface="Century Gothic"/>
              </a:rPr>
              <a:t>ock</a:t>
            </a:r>
            <a:r>
              <a:rPr sz="3200" b="1" spc="-4" dirty="0">
                <a:latin typeface="Century Gothic"/>
                <a:cs typeface="Century Gothic"/>
              </a:rPr>
              <a:t> </a:t>
            </a:r>
            <a:r>
              <a:rPr sz="3200" b="1" dirty="0">
                <a:latin typeface="Century Gothic"/>
                <a:cs typeface="Century Gothic"/>
              </a:rPr>
              <a:t>Pa</a:t>
            </a:r>
            <a:r>
              <a:rPr sz="3200" b="1" spc="-4" dirty="0">
                <a:latin typeface="Century Gothic"/>
                <a:cs typeface="Century Gothic"/>
              </a:rPr>
              <a:t>rt</a:t>
            </a:r>
            <a:r>
              <a:rPr sz="3200" b="1" dirty="0">
                <a:latin typeface="Century Gothic"/>
                <a:cs typeface="Century Gothic"/>
              </a:rPr>
              <a:t>y</a:t>
            </a:r>
            <a:r>
              <a:rPr sz="3200" b="1" spc="-4" dirty="0">
                <a:latin typeface="Century Gothic"/>
                <a:cs typeface="Century Gothic"/>
              </a:rPr>
              <a:t>, </a:t>
            </a:r>
            <a:r>
              <a:rPr sz="3200" b="1" spc="-9" dirty="0">
                <a:latin typeface="Century Gothic"/>
                <a:cs typeface="Century Gothic"/>
              </a:rPr>
              <a:t>St</a:t>
            </a:r>
            <a:r>
              <a:rPr sz="3200" b="1" dirty="0">
                <a:latin typeface="Century Gothic"/>
                <a:cs typeface="Century Gothic"/>
              </a:rPr>
              <a:t>a</a:t>
            </a:r>
            <a:r>
              <a:rPr sz="3200" b="1" spc="-4" dirty="0">
                <a:latin typeface="Century Gothic"/>
                <a:cs typeface="Century Gothic"/>
              </a:rPr>
              <a:t>ff </a:t>
            </a:r>
            <a:r>
              <a:rPr sz="3200" b="1" spc="-13" dirty="0">
                <a:latin typeface="Century Gothic"/>
                <a:cs typeface="Century Gothic"/>
              </a:rPr>
              <a:t>O</a:t>
            </a:r>
            <a:r>
              <a:rPr sz="3200" b="1" dirty="0">
                <a:latin typeface="Century Gothic"/>
                <a:cs typeface="Century Gothic"/>
              </a:rPr>
              <a:t>pen</a:t>
            </a:r>
            <a:r>
              <a:rPr sz="3200" b="1" spc="-4" dirty="0">
                <a:latin typeface="Century Gothic"/>
                <a:cs typeface="Century Gothic"/>
              </a:rPr>
              <a:t> </a:t>
            </a:r>
            <a:r>
              <a:rPr sz="3200" b="1" dirty="0">
                <a:latin typeface="Century Gothic"/>
                <a:cs typeface="Century Gothic"/>
              </a:rPr>
              <a:t>Hou</a:t>
            </a:r>
            <a:r>
              <a:rPr sz="3200" b="1" spc="-9" dirty="0">
                <a:latin typeface="Century Gothic"/>
                <a:cs typeface="Century Gothic"/>
              </a:rPr>
              <a:t>s</a:t>
            </a:r>
            <a:r>
              <a:rPr sz="3200" b="1" dirty="0">
                <a:latin typeface="Century Gothic"/>
                <a:cs typeface="Century Gothic"/>
              </a:rPr>
              <a:t>e</a:t>
            </a:r>
            <a:r>
              <a:rPr sz="3200" b="1" spc="-4" dirty="0">
                <a:latin typeface="Century Gothic"/>
                <a:cs typeface="Century Gothic"/>
              </a:rPr>
              <a:t> </a:t>
            </a:r>
            <a:r>
              <a:rPr sz="3200" b="1" dirty="0">
                <a:latin typeface="Century Gothic"/>
                <a:cs typeface="Century Gothic"/>
              </a:rPr>
              <a:t>and</a:t>
            </a:r>
            <a:r>
              <a:rPr sz="3200" b="1" spc="-4" dirty="0">
                <a:latin typeface="Century Gothic"/>
                <a:cs typeface="Century Gothic"/>
              </a:rPr>
              <a:t> </a:t>
            </a:r>
            <a:r>
              <a:rPr sz="3200" b="1" dirty="0">
                <a:latin typeface="Century Gothic"/>
                <a:cs typeface="Century Gothic"/>
              </a:rPr>
              <a:t>Pub</a:t>
            </a:r>
            <a:r>
              <a:rPr sz="3200" b="1" spc="-4" dirty="0">
                <a:latin typeface="Century Gothic"/>
                <a:cs typeface="Century Gothic"/>
              </a:rPr>
              <a:t>li</a:t>
            </a:r>
            <a:r>
              <a:rPr sz="3200" b="1" dirty="0">
                <a:latin typeface="Century Gothic"/>
                <a:cs typeface="Century Gothic"/>
              </a:rPr>
              <a:t>c</a:t>
            </a:r>
            <a:r>
              <a:rPr sz="3200" b="1" spc="-4" dirty="0">
                <a:latin typeface="Century Gothic"/>
                <a:cs typeface="Century Gothic"/>
              </a:rPr>
              <a:t> </a:t>
            </a:r>
            <a:r>
              <a:rPr sz="3200" b="1" spc="-9" dirty="0" smtClean="0">
                <a:latin typeface="Century Gothic"/>
                <a:cs typeface="Century Gothic"/>
              </a:rPr>
              <a:t>T</a:t>
            </a:r>
            <a:r>
              <a:rPr sz="3200" b="1" dirty="0" smtClean="0">
                <a:latin typeface="Century Gothic"/>
                <a:cs typeface="Century Gothic"/>
              </a:rPr>
              <a:t>ou</a:t>
            </a:r>
            <a:r>
              <a:rPr sz="3200" b="1" spc="-9" dirty="0" smtClean="0">
                <a:latin typeface="Century Gothic"/>
                <a:cs typeface="Century Gothic"/>
              </a:rPr>
              <a:t>rs</a:t>
            </a:r>
            <a:endParaRPr lang="en-US" sz="3200" b="1" spc="-9" dirty="0" smtClean="0">
              <a:latin typeface="Century Gothic"/>
              <a:cs typeface="Century Gothic"/>
            </a:endParaRPr>
          </a:p>
          <a:p>
            <a:pPr marL="11206"/>
            <a:endParaRPr sz="2800" dirty="0">
              <a:latin typeface="Century Gothic"/>
              <a:cs typeface="Century Gothic"/>
            </a:endParaRPr>
          </a:p>
          <a:p>
            <a:pPr marL="11206">
              <a:lnSpc>
                <a:spcPts val="1187"/>
              </a:lnSpc>
            </a:pPr>
            <a:r>
              <a:rPr sz="2800" i="1" dirty="0" smtClean="0">
                <a:latin typeface="Century Gothic"/>
                <a:cs typeface="Century Gothic"/>
              </a:rPr>
              <a:t>G</a:t>
            </a:r>
            <a:r>
              <a:rPr sz="2800" i="1" spc="-9" dirty="0" smtClean="0">
                <a:latin typeface="Century Gothic"/>
                <a:cs typeface="Century Gothic"/>
              </a:rPr>
              <a:t>ood </a:t>
            </a:r>
            <a:r>
              <a:rPr sz="2800" i="1" spc="-9" dirty="0">
                <a:latin typeface="Century Gothic"/>
                <a:cs typeface="Century Gothic"/>
              </a:rPr>
              <a:t>Health Rocks</a:t>
            </a:r>
            <a:r>
              <a:rPr sz="2800" i="1" spc="-4" dirty="0">
                <a:latin typeface="Century Gothic"/>
                <a:cs typeface="Century Gothic"/>
              </a:rPr>
              <a:t>!</a:t>
            </a:r>
            <a:endParaRPr sz="2800" dirty="0">
              <a:latin typeface="Century Gothic"/>
              <a:cs typeface="Century Gothic"/>
            </a:endParaRPr>
          </a:p>
          <a:p>
            <a:pPr marL="571530" indent="-257749">
              <a:spcBef>
                <a:spcPts val="538"/>
              </a:spcBef>
              <a:buFont typeface="Arial"/>
              <a:buChar char="•"/>
              <a:tabLst>
                <a:tab pos="571530" algn="l"/>
              </a:tabLst>
            </a:pPr>
            <a:r>
              <a:rPr sz="2800" spc="-66" dirty="0">
                <a:latin typeface="Century Gothic"/>
                <a:cs typeface="Century Gothic"/>
              </a:rPr>
              <a:t>W</a:t>
            </a:r>
            <a:r>
              <a:rPr sz="2800" spc="-9" dirty="0">
                <a:latin typeface="Century Gothic"/>
                <a:cs typeface="Century Gothic"/>
              </a:rPr>
              <a:t>e</a:t>
            </a:r>
            <a:r>
              <a:rPr sz="2800" dirty="0">
                <a:latin typeface="Century Gothic"/>
                <a:cs typeface="Century Gothic"/>
              </a:rPr>
              <a:t>l</a:t>
            </a:r>
            <a:r>
              <a:rPr sz="2800" spc="-9" dirty="0">
                <a:latin typeface="Century Gothic"/>
                <a:cs typeface="Century Gothic"/>
              </a:rPr>
              <a:t>come</a:t>
            </a:r>
            <a:r>
              <a:rPr sz="2800" spc="-4" dirty="0">
                <a:latin typeface="Century Gothic"/>
                <a:cs typeface="Century Gothic"/>
              </a:rPr>
              <a:t> </a:t>
            </a:r>
            <a:r>
              <a:rPr sz="2800" spc="-9" dirty="0">
                <a:latin typeface="Century Gothic"/>
                <a:cs typeface="Century Gothic"/>
              </a:rPr>
              <a:t>Ne</a:t>
            </a:r>
            <a:r>
              <a:rPr sz="2800" dirty="0">
                <a:latin typeface="Century Gothic"/>
                <a:cs typeface="Century Gothic"/>
              </a:rPr>
              <a:t>i</a:t>
            </a:r>
            <a:r>
              <a:rPr sz="2800" spc="-9" dirty="0">
                <a:latin typeface="Century Gothic"/>
                <a:cs typeface="Century Gothic"/>
              </a:rPr>
              <a:t>gh</a:t>
            </a:r>
            <a:r>
              <a:rPr sz="2800" dirty="0">
                <a:latin typeface="Century Gothic"/>
                <a:cs typeface="Century Gothic"/>
              </a:rPr>
              <a:t>b</a:t>
            </a:r>
            <a:r>
              <a:rPr sz="2800" spc="-9" dirty="0">
                <a:latin typeface="Century Gothic"/>
                <a:cs typeface="Century Gothic"/>
              </a:rPr>
              <a:t>or</a:t>
            </a:r>
            <a:r>
              <a:rPr sz="2800" dirty="0">
                <a:latin typeface="Century Gothic"/>
                <a:cs typeface="Century Gothic"/>
              </a:rPr>
              <a:t>s</a:t>
            </a:r>
            <a:r>
              <a:rPr sz="2800" spc="-4" dirty="0">
                <a:latin typeface="Century Gothic"/>
                <a:cs typeface="Century Gothic"/>
              </a:rPr>
              <a:t> </a:t>
            </a:r>
            <a:r>
              <a:rPr sz="2800" dirty="0">
                <a:latin typeface="Century Gothic"/>
                <a:cs typeface="Century Gothic"/>
              </a:rPr>
              <a:t>a</a:t>
            </a:r>
            <a:r>
              <a:rPr sz="2800" spc="-9" dirty="0">
                <a:latin typeface="Century Gothic"/>
                <a:cs typeface="Century Gothic"/>
              </a:rPr>
              <a:t>n</a:t>
            </a:r>
            <a:r>
              <a:rPr sz="2800" dirty="0">
                <a:latin typeface="Century Gothic"/>
                <a:cs typeface="Century Gothic"/>
              </a:rPr>
              <a:t>d </a:t>
            </a:r>
            <a:r>
              <a:rPr sz="2800" spc="-9" dirty="0">
                <a:latin typeface="Century Gothic"/>
                <a:cs typeface="Century Gothic"/>
              </a:rPr>
              <a:t>Commun</a:t>
            </a:r>
            <a:r>
              <a:rPr sz="2800" dirty="0">
                <a:latin typeface="Century Gothic"/>
                <a:cs typeface="Century Gothic"/>
              </a:rPr>
              <a:t>i</a:t>
            </a:r>
            <a:r>
              <a:rPr sz="2800" spc="-4" dirty="0">
                <a:latin typeface="Century Gothic"/>
                <a:cs typeface="Century Gothic"/>
              </a:rPr>
              <a:t>t</a:t>
            </a:r>
            <a:r>
              <a:rPr sz="2800" dirty="0">
                <a:latin typeface="Century Gothic"/>
                <a:cs typeface="Century Gothic"/>
              </a:rPr>
              <a:t>y</a:t>
            </a:r>
            <a:r>
              <a:rPr sz="2800" spc="-4" dirty="0">
                <a:latin typeface="Century Gothic"/>
                <a:cs typeface="Century Gothic"/>
              </a:rPr>
              <a:t> </a:t>
            </a:r>
            <a:r>
              <a:rPr sz="2800" spc="-9" dirty="0">
                <a:latin typeface="Century Gothic"/>
                <a:cs typeface="Century Gothic"/>
              </a:rPr>
              <a:t>to</a:t>
            </a:r>
            <a:r>
              <a:rPr sz="2800" spc="-4" dirty="0">
                <a:latin typeface="Century Gothic"/>
                <a:cs typeface="Century Gothic"/>
              </a:rPr>
              <a:t> </a:t>
            </a:r>
            <a:r>
              <a:rPr sz="2800" dirty="0">
                <a:latin typeface="Century Gothic"/>
                <a:cs typeface="Century Gothic"/>
              </a:rPr>
              <a:t>Exp</a:t>
            </a:r>
            <a:r>
              <a:rPr sz="2800" spc="-9" dirty="0">
                <a:latin typeface="Century Gothic"/>
                <a:cs typeface="Century Gothic"/>
              </a:rPr>
              <a:t>er</a:t>
            </a:r>
            <a:r>
              <a:rPr sz="2800" dirty="0">
                <a:latin typeface="Century Gothic"/>
                <a:cs typeface="Century Gothic"/>
              </a:rPr>
              <a:t>i</a:t>
            </a:r>
            <a:r>
              <a:rPr sz="2800" spc="-9" dirty="0">
                <a:latin typeface="Century Gothic"/>
                <a:cs typeface="Century Gothic"/>
              </a:rPr>
              <a:t>ence</a:t>
            </a:r>
            <a:r>
              <a:rPr sz="2800" spc="-4" dirty="0">
                <a:latin typeface="Century Gothic"/>
                <a:cs typeface="Century Gothic"/>
              </a:rPr>
              <a:t> </a:t>
            </a:r>
            <a:r>
              <a:rPr sz="2800" spc="-9" dirty="0">
                <a:latin typeface="Century Gothic"/>
                <a:cs typeface="Century Gothic"/>
              </a:rPr>
              <a:t>Ne</a:t>
            </a:r>
            <a:r>
              <a:rPr sz="2800" dirty="0">
                <a:latin typeface="Century Gothic"/>
                <a:cs typeface="Century Gothic"/>
              </a:rPr>
              <a:t>w H</a:t>
            </a:r>
            <a:r>
              <a:rPr sz="2800" spc="-9" dirty="0">
                <a:latin typeface="Century Gothic"/>
                <a:cs typeface="Century Gothic"/>
              </a:rPr>
              <a:t>o</a:t>
            </a:r>
            <a:r>
              <a:rPr sz="2800" dirty="0">
                <a:latin typeface="Century Gothic"/>
                <a:cs typeface="Century Gothic"/>
              </a:rPr>
              <a:t>spi</a:t>
            </a:r>
            <a:r>
              <a:rPr sz="2800" spc="-4" dirty="0">
                <a:latin typeface="Century Gothic"/>
                <a:cs typeface="Century Gothic"/>
              </a:rPr>
              <a:t>t</a:t>
            </a:r>
            <a:r>
              <a:rPr sz="2800" dirty="0">
                <a:latin typeface="Century Gothic"/>
                <a:cs typeface="Century Gothic"/>
              </a:rPr>
              <a:t>als</a:t>
            </a:r>
          </a:p>
          <a:p>
            <a:pPr marL="571530" indent="-257749">
              <a:spcBef>
                <a:spcPts val="582"/>
              </a:spcBef>
              <a:buFont typeface="Arial"/>
              <a:buChar char="•"/>
              <a:tabLst>
                <a:tab pos="571530" algn="l"/>
              </a:tabLst>
            </a:pPr>
            <a:r>
              <a:rPr sz="2800" spc="-9" dirty="0">
                <a:latin typeface="Century Gothic"/>
                <a:cs typeface="Century Gothic"/>
              </a:rPr>
              <a:t>Cre</a:t>
            </a:r>
            <a:r>
              <a:rPr sz="2800" dirty="0">
                <a:latin typeface="Century Gothic"/>
                <a:cs typeface="Century Gothic"/>
              </a:rPr>
              <a:t>a</a:t>
            </a:r>
            <a:r>
              <a:rPr sz="2800" spc="-9" dirty="0">
                <a:latin typeface="Century Gothic"/>
                <a:cs typeface="Century Gothic"/>
              </a:rPr>
              <a:t>te</a:t>
            </a:r>
            <a:r>
              <a:rPr sz="2800" spc="-4" dirty="0">
                <a:latin typeface="Century Gothic"/>
                <a:cs typeface="Century Gothic"/>
              </a:rPr>
              <a:t> </a:t>
            </a:r>
            <a:r>
              <a:rPr sz="2800" dirty="0">
                <a:latin typeface="Century Gothic"/>
                <a:cs typeface="Century Gothic"/>
              </a:rPr>
              <a:t>Bl</a:t>
            </a:r>
            <a:r>
              <a:rPr sz="2800" spc="-9" dirty="0">
                <a:latin typeface="Century Gothic"/>
                <a:cs typeface="Century Gothic"/>
              </a:rPr>
              <a:t>ock</a:t>
            </a:r>
            <a:r>
              <a:rPr sz="2800" dirty="0">
                <a:latin typeface="Century Gothic"/>
                <a:cs typeface="Century Gothic"/>
              </a:rPr>
              <a:t> </a:t>
            </a:r>
            <a:r>
              <a:rPr sz="2800" spc="-9" dirty="0">
                <a:latin typeface="Century Gothic"/>
                <a:cs typeface="Century Gothic"/>
              </a:rPr>
              <a:t>P</a:t>
            </a:r>
            <a:r>
              <a:rPr sz="2800" dirty="0">
                <a:latin typeface="Century Gothic"/>
                <a:cs typeface="Century Gothic"/>
              </a:rPr>
              <a:t>a</a:t>
            </a:r>
            <a:r>
              <a:rPr sz="2800" spc="-4" dirty="0">
                <a:latin typeface="Century Gothic"/>
                <a:cs typeface="Century Gothic"/>
              </a:rPr>
              <a:t>rt</a:t>
            </a:r>
            <a:r>
              <a:rPr sz="2800" dirty="0">
                <a:latin typeface="Century Gothic"/>
                <a:cs typeface="Century Gothic"/>
              </a:rPr>
              <a:t>y</a:t>
            </a:r>
            <a:r>
              <a:rPr sz="2800" spc="-4" dirty="0">
                <a:latin typeface="Century Gothic"/>
                <a:cs typeface="Century Gothic"/>
              </a:rPr>
              <a:t> </a:t>
            </a:r>
            <a:r>
              <a:rPr sz="2800" spc="-9" dirty="0">
                <a:latin typeface="Century Gothic"/>
                <a:cs typeface="Century Gothic"/>
              </a:rPr>
              <a:t>Atmo</a:t>
            </a:r>
            <a:r>
              <a:rPr sz="2800" dirty="0">
                <a:latin typeface="Century Gothic"/>
                <a:cs typeface="Century Gothic"/>
              </a:rPr>
              <a:t>sp</a:t>
            </a:r>
            <a:r>
              <a:rPr sz="2800" spc="-9" dirty="0">
                <a:latin typeface="Century Gothic"/>
                <a:cs typeface="Century Gothic"/>
              </a:rPr>
              <a:t>here</a:t>
            </a:r>
            <a:endParaRPr sz="2800" dirty="0">
              <a:latin typeface="Century Gothic"/>
              <a:cs typeface="Century Gothic"/>
            </a:endParaRPr>
          </a:p>
          <a:p>
            <a:pPr marL="571530" indent="-257749">
              <a:spcBef>
                <a:spcPts val="494"/>
              </a:spcBef>
              <a:buFont typeface="Arial"/>
              <a:buChar char="•"/>
              <a:tabLst>
                <a:tab pos="571530" algn="l"/>
              </a:tabLst>
            </a:pPr>
            <a:r>
              <a:rPr sz="2800" spc="-9" dirty="0">
                <a:latin typeface="Century Gothic"/>
                <a:cs typeface="Century Gothic"/>
              </a:rPr>
              <a:t>Conduct </a:t>
            </a:r>
            <a:r>
              <a:rPr sz="2800" spc="-13" dirty="0">
                <a:latin typeface="Century Gothic"/>
                <a:cs typeface="Century Gothic"/>
              </a:rPr>
              <a:t>Mi</a:t>
            </a:r>
            <a:r>
              <a:rPr sz="2800" spc="-9" dirty="0">
                <a:latin typeface="Century Gothic"/>
                <a:cs typeface="Century Gothic"/>
              </a:rPr>
              <a:t>ni</a:t>
            </a:r>
            <a:r>
              <a:rPr sz="2800" spc="-4" dirty="0">
                <a:latin typeface="Century Gothic"/>
                <a:cs typeface="Century Gothic"/>
              </a:rPr>
              <a:t>-</a:t>
            </a:r>
            <a:r>
              <a:rPr sz="2800" spc="-62" dirty="0">
                <a:latin typeface="Century Gothic"/>
                <a:cs typeface="Century Gothic"/>
              </a:rPr>
              <a:t>T</a:t>
            </a:r>
            <a:r>
              <a:rPr sz="2800" spc="-9" dirty="0">
                <a:latin typeface="Century Gothic"/>
                <a:cs typeface="Century Gothic"/>
              </a:rPr>
              <a:t>our</a:t>
            </a:r>
            <a:r>
              <a:rPr sz="2800" dirty="0">
                <a:latin typeface="Century Gothic"/>
                <a:cs typeface="Century Gothic"/>
              </a:rPr>
              <a:t>s</a:t>
            </a:r>
            <a:r>
              <a:rPr sz="2800" spc="-4" dirty="0">
                <a:latin typeface="Century Gothic"/>
                <a:cs typeface="Century Gothic"/>
              </a:rPr>
              <a:t> </a:t>
            </a:r>
            <a:r>
              <a:rPr sz="2800" spc="-9" dirty="0">
                <a:latin typeface="Century Gothic"/>
                <a:cs typeface="Century Gothic"/>
              </a:rPr>
              <a:t>of</a:t>
            </a:r>
            <a:r>
              <a:rPr sz="2800" dirty="0">
                <a:latin typeface="Century Gothic"/>
                <a:cs typeface="Century Gothic"/>
              </a:rPr>
              <a:t> H</a:t>
            </a:r>
            <a:r>
              <a:rPr sz="2800" spc="-9" dirty="0">
                <a:latin typeface="Century Gothic"/>
                <a:cs typeface="Century Gothic"/>
              </a:rPr>
              <a:t>o</a:t>
            </a:r>
            <a:r>
              <a:rPr sz="2800" dirty="0">
                <a:latin typeface="Century Gothic"/>
                <a:cs typeface="Century Gothic"/>
              </a:rPr>
              <a:t>spi</a:t>
            </a:r>
            <a:r>
              <a:rPr sz="2800" spc="-4" dirty="0">
                <a:latin typeface="Century Gothic"/>
                <a:cs typeface="Century Gothic"/>
              </a:rPr>
              <a:t>t</a:t>
            </a:r>
            <a:r>
              <a:rPr sz="2800" dirty="0">
                <a:latin typeface="Century Gothic"/>
                <a:cs typeface="Century Gothic"/>
              </a:rPr>
              <a:t>al</a:t>
            </a:r>
            <a:r>
              <a:rPr sz="2800" spc="-4" dirty="0">
                <a:latin typeface="Century Gothic"/>
                <a:cs typeface="Century Gothic"/>
              </a:rPr>
              <a:t> </a:t>
            </a:r>
            <a:endParaRPr lang="en-US" sz="2800" spc="-4" dirty="0" smtClean="0">
              <a:latin typeface="Century Gothic"/>
              <a:cs typeface="Century Gothic"/>
            </a:endParaRPr>
          </a:p>
          <a:p>
            <a:pPr marL="313781">
              <a:spcBef>
                <a:spcPts val="494"/>
              </a:spcBef>
              <a:tabLst>
                <a:tab pos="571530" algn="l"/>
              </a:tabLst>
            </a:pPr>
            <a:r>
              <a:rPr lang="en-US" sz="2800" spc="-4" dirty="0">
                <a:latin typeface="Century Gothic"/>
                <a:cs typeface="Century Gothic"/>
              </a:rPr>
              <a:t>	</a:t>
            </a:r>
            <a:r>
              <a:rPr sz="2800" dirty="0" smtClean="0">
                <a:latin typeface="Century Gothic"/>
                <a:cs typeface="Century Gothic"/>
              </a:rPr>
              <a:t>(</a:t>
            </a:r>
            <a:r>
              <a:rPr sz="2800" dirty="0">
                <a:latin typeface="Century Gothic"/>
                <a:cs typeface="Century Gothic"/>
              </a:rPr>
              <a:t>D</a:t>
            </a:r>
            <a:r>
              <a:rPr sz="2800" spc="-9" dirty="0">
                <a:latin typeface="Century Gothic"/>
                <a:cs typeface="Century Gothic"/>
              </a:rPr>
              <a:t>e</a:t>
            </a:r>
            <a:r>
              <a:rPr sz="2800" dirty="0">
                <a:latin typeface="Century Gothic"/>
                <a:cs typeface="Century Gothic"/>
              </a:rPr>
              <a:t>si</a:t>
            </a:r>
            <a:r>
              <a:rPr sz="2800" spc="-9" dirty="0">
                <a:latin typeface="Century Gothic"/>
                <a:cs typeface="Century Gothic"/>
              </a:rPr>
              <a:t>gn</a:t>
            </a:r>
            <a:r>
              <a:rPr sz="2800" dirty="0">
                <a:latin typeface="Century Gothic"/>
                <a:cs typeface="Century Gothic"/>
              </a:rPr>
              <a:t>a</a:t>
            </a:r>
            <a:r>
              <a:rPr sz="2800" spc="-9" dirty="0">
                <a:latin typeface="Century Gothic"/>
                <a:cs typeface="Century Gothic"/>
              </a:rPr>
              <a:t>te</a:t>
            </a:r>
            <a:r>
              <a:rPr sz="2800" dirty="0">
                <a:latin typeface="Century Gothic"/>
                <a:cs typeface="Century Gothic"/>
              </a:rPr>
              <a:t>d Spa</a:t>
            </a:r>
            <a:r>
              <a:rPr sz="2800" spc="-9" dirty="0">
                <a:latin typeface="Century Gothic"/>
                <a:cs typeface="Century Gothic"/>
              </a:rPr>
              <a:t>ce</a:t>
            </a:r>
            <a:r>
              <a:rPr sz="2800" dirty="0">
                <a:latin typeface="Century Gothic"/>
                <a:cs typeface="Century Gothic"/>
              </a:rPr>
              <a:t>s O</a:t>
            </a:r>
            <a:r>
              <a:rPr sz="2800" spc="-9" dirty="0">
                <a:latin typeface="Century Gothic"/>
                <a:cs typeface="Century Gothic"/>
              </a:rPr>
              <a:t>n</a:t>
            </a:r>
            <a:r>
              <a:rPr sz="2800" dirty="0">
                <a:latin typeface="Century Gothic"/>
                <a:cs typeface="Century Gothic"/>
              </a:rPr>
              <a:t>ly)</a:t>
            </a:r>
          </a:p>
          <a:p>
            <a:pPr marL="571530" indent="-257749">
              <a:spcBef>
                <a:spcPts val="582"/>
              </a:spcBef>
              <a:buFont typeface="Arial"/>
              <a:buChar char="•"/>
              <a:tabLst>
                <a:tab pos="571530" algn="l"/>
              </a:tabLst>
            </a:pPr>
            <a:r>
              <a:rPr sz="2800" spc="-9" dirty="0">
                <a:latin typeface="Century Gothic"/>
                <a:cs typeface="Century Gothic"/>
              </a:rPr>
              <a:t>Family</a:t>
            </a:r>
            <a:r>
              <a:rPr sz="2800" spc="-4" dirty="0">
                <a:latin typeface="Century Gothic"/>
                <a:cs typeface="Century Gothic"/>
              </a:rPr>
              <a:t> Fr</a:t>
            </a:r>
            <a:r>
              <a:rPr sz="2800" dirty="0">
                <a:latin typeface="Century Gothic"/>
                <a:cs typeface="Century Gothic"/>
              </a:rPr>
              <a:t>i</a:t>
            </a:r>
            <a:r>
              <a:rPr sz="2800" spc="-9" dirty="0">
                <a:latin typeface="Century Gothic"/>
                <a:cs typeface="Century Gothic"/>
              </a:rPr>
              <a:t>en</a:t>
            </a:r>
            <a:r>
              <a:rPr sz="2800" dirty="0">
                <a:latin typeface="Century Gothic"/>
                <a:cs typeface="Century Gothic"/>
              </a:rPr>
              <a:t>dly</a:t>
            </a:r>
            <a:r>
              <a:rPr sz="2800" spc="-4" dirty="0">
                <a:latin typeface="Century Gothic"/>
                <a:cs typeface="Century Gothic"/>
              </a:rPr>
              <a:t> </a:t>
            </a:r>
            <a:r>
              <a:rPr sz="2800" dirty="0">
                <a:latin typeface="Century Gothic"/>
                <a:cs typeface="Century Gothic"/>
              </a:rPr>
              <a:t>Ev</a:t>
            </a:r>
            <a:r>
              <a:rPr sz="2800" spc="-9" dirty="0">
                <a:latin typeface="Century Gothic"/>
                <a:cs typeface="Century Gothic"/>
              </a:rPr>
              <a:t>ent</a:t>
            </a:r>
            <a:endParaRPr sz="2800" dirty="0">
              <a:latin typeface="Century Gothic"/>
              <a:cs typeface="Century Gothic"/>
            </a:endParaRPr>
          </a:p>
          <a:p>
            <a:pPr marL="56032" indent="257749">
              <a:spcBef>
                <a:spcPts val="494"/>
              </a:spcBef>
              <a:tabLst>
                <a:tab pos="570970" algn="l"/>
              </a:tabLst>
            </a:pPr>
            <a:endParaRPr sz="3200" dirty="0">
              <a:latin typeface="Times New Roman"/>
              <a:cs typeface="Times New Roman"/>
            </a:endParaRPr>
          </a:p>
        </p:txBody>
      </p:sp>
      <p:sp>
        <p:nvSpPr>
          <p:cNvPr id="7" name="object 7"/>
          <p:cNvSpPr/>
          <p:nvPr/>
        </p:nvSpPr>
        <p:spPr>
          <a:xfrm>
            <a:off x="9100608" y="4096054"/>
            <a:ext cx="2838351" cy="2761946"/>
          </a:xfrm>
          <a:prstGeom prst="rect">
            <a:avLst/>
          </a:prstGeom>
          <a:blipFill>
            <a:blip r:embed="rId3" cstate="print"/>
            <a:stretch>
              <a:fillRect/>
            </a:stretch>
          </a:blipFill>
        </p:spPr>
        <p:txBody>
          <a:bodyPr wrap="square" lIns="0" tIns="0" rIns="0" bIns="0" rtlCol="0"/>
          <a:lstStyle/>
          <a:p>
            <a:endParaRPr sz="1588"/>
          </a:p>
        </p:txBody>
      </p:sp>
      <p:sp>
        <p:nvSpPr>
          <p:cNvPr id="8" name="Title 7"/>
          <p:cNvSpPr>
            <a:spLocks noGrp="1"/>
          </p:cNvSpPr>
          <p:nvPr>
            <p:ph type="title"/>
          </p:nvPr>
        </p:nvSpPr>
        <p:spPr/>
        <p:txBody>
          <a:bodyPr/>
          <a:lstStyle/>
          <a:p>
            <a:r>
              <a:rPr lang="en-US" dirty="0" smtClean="0"/>
              <a:t>Rocking Our Health  </a:t>
            </a:r>
            <a:br>
              <a:rPr lang="en-US" dirty="0" smtClean="0"/>
            </a:br>
            <a:r>
              <a:rPr lang="en-US" sz="3200" dirty="0" smtClean="0"/>
              <a:t>August 5, 2018</a:t>
            </a:r>
            <a:endParaRPr lang="en-US" sz="3200" dirty="0"/>
          </a:p>
        </p:txBody>
      </p:sp>
    </p:spTree>
    <p:extLst>
      <p:ext uri="{BB962C8B-B14F-4D97-AF65-F5344CB8AC3E}">
        <p14:creationId xmlns:p14="http://schemas.microsoft.com/office/powerpoint/2010/main" val="1418067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Good-bye to St Luke’s </a:t>
            </a:r>
            <a:br>
              <a:rPr lang="en-US" dirty="0" smtClean="0"/>
            </a:br>
            <a:r>
              <a:rPr lang="en-US" sz="3200" dirty="0" smtClean="0"/>
              <a:t>August 17, 2018</a:t>
            </a:r>
            <a:endParaRPr lang="en-US" sz="3200" dirty="0"/>
          </a:p>
        </p:txBody>
      </p:sp>
      <p:sp>
        <p:nvSpPr>
          <p:cNvPr id="3" name="Content Placeholder 2"/>
          <p:cNvSpPr>
            <a:spLocks noGrp="1"/>
          </p:cNvSpPr>
          <p:nvPr>
            <p:ph idx="1"/>
          </p:nvPr>
        </p:nvSpPr>
        <p:spPr>
          <a:xfrm>
            <a:off x="379562" y="1742446"/>
            <a:ext cx="11507638" cy="5020572"/>
          </a:xfrm>
        </p:spPr>
        <p:txBody>
          <a:bodyPr>
            <a:normAutofit/>
          </a:bodyPr>
          <a:lstStyle/>
          <a:p>
            <a:pPr marL="0" marR="1156509" indent="0">
              <a:lnSpc>
                <a:spcPct val="113100"/>
              </a:lnSpc>
              <a:buNone/>
            </a:pPr>
            <a:r>
              <a:rPr lang="en-US" sz="3600" spc="-13" dirty="0" smtClean="0">
                <a:latin typeface="Century Gothic" panose="020B0502020202020204" pitchFamily="34" charset="0"/>
                <a:cs typeface="Century Gothic"/>
              </a:rPr>
              <a:t>Ce</a:t>
            </a:r>
            <a:r>
              <a:rPr lang="en-US" sz="3600" dirty="0" smtClean="0">
                <a:latin typeface="Century Gothic" panose="020B0502020202020204" pitchFamily="34" charset="0"/>
                <a:cs typeface="Century Gothic"/>
              </a:rPr>
              <a:t>l</a:t>
            </a:r>
            <a:r>
              <a:rPr lang="en-US" sz="3600" spc="-9" dirty="0" smtClean="0">
                <a:latin typeface="Century Gothic" panose="020B0502020202020204" pitchFamily="34" charset="0"/>
                <a:cs typeface="Century Gothic"/>
              </a:rPr>
              <a:t>e</a:t>
            </a:r>
            <a:r>
              <a:rPr lang="en-US" sz="3600" dirty="0" smtClean="0">
                <a:latin typeface="Century Gothic" panose="020B0502020202020204" pitchFamily="34" charset="0"/>
                <a:cs typeface="Century Gothic"/>
              </a:rPr>
              <a:t>b</a:t>
            </a:r>
            <a:r>
              <a:rPr lang="en-US" sz="3600" spc="-4" dirty="0" smtClean="0">
                <a:latin typeface="Century Gothic" panose="020B0502020202020204" pitchFamily="34" charset="0"/>
                <a:cs typeface="Century Gothic"/>
              </a:rPr>
              <a:t>r</a:t>
            </a:r>
            <a:r>
              <a:rPr lang="en-US" sz="3600" dirty="0" smtClean="0">
                <a:latin typeface="Century Gothic" panose="020B0502020202020204" pitchFamily="34" charset="0"/>
                <a:cs typeface="Century Gothic"/>
              </a:rPr>
              <a:t>a</a:t>
            </a:r>
            <a:r>
              <a:rPr lang="en-US" sz="3600" spc="-9" dirty="0" smtClean="0">
                <a:latin typeface="Century Gothic" panose="020B0502020202020204" pitchFamily="34" charset="0"/>
                <a:cs typeface="Century Gothic"/>
              </a:rPr>
              <a:t>te</a:t>
            </a:r>
            <a:r>
              <a:rPr lang="en-US" sz="3600" spc="-4" dirty="0" smtClean="0">
                <a:latin typeface="Century Gothic" panose="020B0502020202020204" pitchFamily="34" charset="0"/>
                <a:cs typeface="Century Gothic"/>
              </a:rPr>
              <a:t> </a:t>
            </a:r>
            <a:r>
              <a:rPr lang="en-US" sz="3600" dirty="0">
                <a:latin typeface="Century Gothic" panose="020B0502020202020204" pitchFamily="34" charset="0"/>
                <a:cs typeface="Century Gothic"/>
              </a:rPr>
              <a:t>a</a:t>
            </a:r>
            <a:r>
              <a:rPr lang="en-US" sz="3600" spc="-9" dirty="0">
                <a:latin typeface="Century Gothic" panose="020B0502020202020204" pitchFamily="34" charset="0"/>
                <a:cs typeface="Century Gothic"/>
              </a:rPr>
              <a:t>n</a:t>
            </a:r>
            <a:r>
              <a:rPr lang="en-US" sz="3600" dirty="0">
                <a:latin typeface="Century Gothic" panose="020B0502020202020204" pitchFamily="34" charset="0"/>
                <a:cs typeface="Century Gothic"/>
              </a:rPr>
              <a:t>d </a:t>
            </a:r>
            <a:r>
              <a:rPr lang="en-US" sz="3600" spc="-9" dirty="0" smtClean="0">
                <a:latin typeface="Century Gothic" panose="020B0502020202020204" pitchFamily="34" charset="0"/>
                <a:cs typeface="Century Gothic"/>
              </a:rPr>
              <a:t>ackno</a:t>
            </a:r>
            <a:r>
              <a:rPr lang="en-US" sz="3600" dirty="0" smtClean="0">
                <a:latin typeface="Century Gothic" panose="020B0502020202020204" pitchFamily="34" charset="0"/>
                <a:cs typeface="Century Gothic"/>
              </a:rPr>
              <a:t>wl</a:t>
            </a:r>
            <a:r>
              <a:rPr lang="en-US" sz="3600" spc="-9" dirty="0" smtClean="0">
                <a:latin typeface="Century Gothic" panose="020B0502020202020204" pitchFamily="34" charset="0"/>
                <a:cs typeface="Century Gothic"/>
              </a:rPr>
              <a:t>e</a:t>
            </a:r>
            <a:r>
              <a:rPr lang="en-US" sz="3600" dirty="0" smtClean="0">
                <a:latin typeface="Century Gothic" panose="020B0502020202020204" pitchFamily="34" charset="0"/>
                <a:cs typeface="Century Gothic"/>
              </a:rPr>
              <a:t>d</a:t>
            </a:r>
            <a:r>
              <a:rPr lang="en-US" sz="3600" spc="-9" dirty="0" smtClean="0">
                <a:latin typeface="Century Gothic" panose="020B0502020202020204" pitchFamily="34" charset="0"/>
                <a:cs typeface="Century Gothic"/>
              </a:rPr>
              <a:t>ge</a:t>
            </a:r>
            <a:r>
              <a:rPr lang="en-US" sz="3600" spc="-4" dirty="0" smtClean="0">
                <a:latin typeface="Century Gothic" panose="020B0502020202020204" pitchFamily="34" charset="0"/>
                <a:cs typeface="Century Gothic"/>
              </a:rPr>
              <a:t> </a:t>
            </a:r>
            <a:r>
              <a:rPr lang="en-US" sz="3600" spc="-9" dirty="0">
                <a:latin typeface="Century Gothic" panose="020B0502020202020204" pitchFamily="34" charset="0"/>
                <a:cs typeface="Century Gothic"/>
              </a:rPr>
              <a:t>St.</a:t>
            </a:r>
            <a:r>
              <a:rPr lang="en-US" sz="3600" dirty="0">
                <a:latin typeface="Century Gothic" panose="020B0502020202020204" pitchFamily="34" charset="0"/>
                <a:cs typeface="Century Gothic"/>
              </a:rPr>
              <a:t> </a:t>
            </a:r>
            <a:r>
              <a:rPr lang="en-US" sz="3600" spc="-9" dirty="0" smtClean="0">
                <a:latin typeface="Century Gothic" panose="020B0502020202020204" pitchFamily="34" charset="0"/>
                <a:cs typeface="Century Gothic"/>
              </a:rPr>
              <a:t>Luke</a:t>
            </a:r>
            <a:r>
              <a:rPr lang="en-US" sz="3600" dirty="0" smtClean="0">
                <a:latin typeface="Century Gothic" panose="020B0502020202020204" pitchFamily="34" charset="0"/>
                <a:cs typeface="Century Gothic"/>
              </a:rPr>
              <a:t>’s for St Luke’s Staff and Leadership, as well as our patients and families</a:t>
            </a:r>
            <a:endParaRPr lang="en-US" sz="3600" dirty="0">
              <a:latin typeface="Century Gothic" panose="020B0502020202020204" pitchFamily="34" charset="0"/>
              <a:cs typeface="Times New Roman"/>
            </a:endParaRPr>
          </a:p>
        </p:txBody>
      </p:sp>
      <p:sp>
        <p:nvSpPr>
          <p:cNvPr id="4" name="object 6"/>
          <p:cNvSpPr/>
          <p:nvPr/>
        </p:nvSpPr>
        <p:spPr>
          <a:xfrm>
            <a:off x="8666343" y="3873171"/>
            <a:ext cx="2687457" cy="2658298"/>
          </a:xfrm>
          <a:prstGeom prst="rect">
            <a:avLst/>
          </a:prstGeom>
          <a:blipFill>
            <a:blip r:embed="rId2" cstate="print"/>
            <a:stretch>
              <a:fillRect/>
            </a:stretch>
          </a:blipFill>
        </p:spPr>
        <p:txBody>
          <a:bodyPr wrap="square" lIns="0" tIns="0" rIns="0" bIns="0" rtlCol="0"/>
          <a:lstStyle/>
          <a:p>
            <a:endParaRPr sz="1588"/>
          </a:p>
        </p:txBody>
      </p:sp>
    </p:spTree>
    <p:extLst>
      <p:ext uri="{BB962C8B-B14F-4D97-AF65-F5344CB8AC3E}">
        <p14:creationId xmlns:p14="http://schemas.microsoft.com/office/powerpoint/2010/main" val="5450107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771"/>
            <a:ext cx="10515600" cy="1569918"/>
          </a:xfrm>
        </p:spPr>
        <p:txBody>
          <a:bodyPr/>
          <a:lstStyle/>
          <a:p>
            <a:r>
              <a:rPr lang="en-US" sz="4000" dirty="0">
                <a:cs typeface="Century Gothic"/>
              </a:rPr>
              <a:t>O</a:t>
            </a:r>
            <a:r>
              <a:rPr lang="en-US" sz="4000" spc="-4" dirty="0">
                <a:cs typeface="Century Gothic"/>
              </a:rPr>
              <a:t>fficial </a:t>
            </a:r>
            <a:r>
              <a:rPr lang="en-US" sz="4000" spc="-9" dirty="0">
                <a:cs typeface="Century Gothic"/>
              </a:rPr>
              <a:t>R</a:t>
            </a:r>
            <a:r>
              <a:rPr lang="en-US" sz="4000" dirty="0">
                <a:cs typeface="Century Gothic"/>
              </a:rPr>
              <a:t>ibb</a:t>
            </a:r>
            <a:r>
              <a:rPr lang="en-US" sz="4000" spc="-9" dirty="0">
                <a:cs typeface="Century Gothic"/>
              </a:rPr>
              <a:t>on</a:t>
            </a:r>
            <a:r>
              <a:rPr lang="en-US" sz="4000" dirty="0">
                <a:cs typeface="Century Gothic"/>
              </a:rPr>
              <a:t> </a:t>
            </a:r>
            <a:r>
              <a:rPr lang="en-US" sz="4000" spc="-9" dirty="0">
                <a:cs typeface="Century Gothic"/>
              </a:rPr>
              <a:t>Cutt</a:t>
            </a:r>
            <a:r>
              <a:rPr lang="en-US" sz="4000" dirty="0">
                <a:cs typeface="Century Gothic"/>
              </a:rPr>
              <a:t>i</a:t>
            </a:r>
            <a:r>
              <a:rPr lang="en-US" sz="4000" spc="-9" dirty="0">
                <a:cs typeface="Century Gothic"/>
              </a:rPr>
              <a:t>ng</a:t>
            </a:r>
            <a:r>
              <a:rPr lang="en-US" sz="4000" dirty="0">
                <a:cs typeface="Century Gothic"/>
              </a:rPr>
              <a:t> </a:t>
            </a:r>
            <a:r>
              <a:rPr lang="en-US" sz="4000" spc="-13" dirty="0">
                <a:cs typeface="Century Gothic"/>
              </a:rPr>
              <a:t>Cer</a:t>
            </a:r>
            <a:r>
              <a:rPr lang="en-US" sz="4000" spc="-9" dirty="0">
                <a:cs typeface="Century Gothic"/>
              </a:rPr>
              <a:t>emon</a:t>
            </a:r>
            <a:r>
              <a:rPr lang="en-US" sz="4000" dirty="0">
                <a:cs typeface="Century Gothic"/>
              </a:rPr>
              <a:t>y</a:t>
            </a:r>
            <a:r>
              <a:rPr lang="en-US" sz="4000" spc="-4" dirty="0">
                <a:cs typeface="Century Gothic"/>
              </a:rPr>
              <a:t> </a:t>
            </a:r>
            <a:r>
              <a:rPr lang="en-US" sz="4000" spc="-4" dirty="0" smtClean="0">
                <a:cs typeface="Century Gothic"/>
              </a:rPr>
              <a:t/>
            </a:r>
            <a:br>
              <a:rPr lang="en-US" sz="4000" spc="-4" dirty="0" smtClean="0">
                <a:cs typeface="Century Gothic"/>
              </a:rPr>
            </a:br>
            <a:r>
              <a:rPr lang="en-US" sz="4000" spc="-13" dirty="0" smtClean="0">
                <a:cs typeface="Century Gothic"/>
              </a:rPr>
              <a:t>&amp;</a:t>
            </a:r>
            <a:r>
              <a:rPr lang="en-US" sz="4000" spc="-4" dirty="0" smtClean="0">
                <a:cs typeface="Century Gothic"/>
              </a:rPr>
              <a:t> </a:t>
            </a:r>
            <a:r>
              <a:rPr lang="en-US" sz="4000" dirty="0">
                <a:cs typeface="Century Gothic"/>
              </a:rPr>
              <a:t>B</a:t>
            </a:r>
            <a:r>
              <a:rPr lang="en-US" sz="4000" spc="-9" dirty="0">
                <a:cs typeface="Century Gothic"/>
              </a:rPr>
              <a:t>u</a:t>
            </a:r>
            <a:r>
              <a:rPr lang="en-US" sz="4000" dirty="0">
                <a:cs typeface="Century Gothic"/>
              </a:rPr>
              <a:t>ildi</a:t>
            </a:r>
            <a:r>
              <a:rPr lang="en-US" sz="4000" spc="-9" dirty="0">
                <a:cs typeface="Century Gothic"/>
              </a:rPr>
              <a:t>ng</a:t>
            </a:r>
            <a:r>
              <a:rPr lang="en-US" sz="4000" dirty="0">
                <a:cs typeface="Century Gothic"/>
              </a:rPr>
              <a:t> </a:t>
            </a:r>
            <a:r>
              <a:rPr lang="en-US" sz="4000" dirty="0" smtClean="0">
                <a:cs typeface="Century Gothic"/>
              </a:rPr>
              <a:t>D</a:t>
            </a:r>
            <a:r>
              <a:rPr lang="en-US" sz="4000" spc="-9" dirty="0" smtClean="0">
                <a:cs typeface="Century Gothic"/>
              </a:rPr>
              <a:t>e</a:t>
            </a:r>
            <a:r>
              <a:rPr lang="en-US" sz="4000" dirty="0" smtClean="0">
                <a:cs typeface="Century Gothic"/>
              </a:rPr>
              <a:t>dica</a:t>
            </a:r>
            <a:r>
              <a:rPr lang="en-US" sz="4000" spc="-4" dirty="0" smtClean="0">
                <a:cs typeface="Century Gothic"/>
              </a:rPr>
              <a:t>t</a:t>
            </a:r>
            <a:r>
              <a:rPr lang="en-US" sz="4000" dirty="0" smtClean="0">
                <a:cs typeface="Century Gothic"/>
              </a:rPr>
              <a:t>i</a:t>
            </a:r>
            <a:r>
              <a:rPr lang="en-US" sz="4000" spc="-9" dirty="0" smtClean="0">
                <a:cs typeface="Century Gothic"/>
              </a:rPr>
              <a:t>on</a:t>
            </a:r>
            <a:br>
              <a:rPr lang="en-US" sz="4000" spc="-9" dirty="0" smtClean="0">
                <a:cs typeface="Century Gothic"/>
              </a:rPr>
            </a:br>
            <a:r>
              <a:rPr lang="en-US" sz="2800" spc="-9" dirty="0" smtClean="0">
                <a:cs typeface="Century Gothic"/>
              </a:rPr>
              <a:t>August 24, 2018</a:t>
            </a:r>
            <a:endParaRPr lang="en-US" sz="2800" dirty="0"/>
          </a:p>
        </p:txBody>
      </p:sp>
      <p:sp>
        <p:nvSpPr>
          <p:cNvPr id="3" name="Content Placeholder 2"/>
          <p:cNvSpPr>
            <a:spLocks noGrp="1"/>
          </p:cNvSpPr>
          <p:nvPr>
            <p:ph idx="1"/>
          </p:nvPr>
        </p:nvSpPr>
        <p:spPr/>
        <p:txBody>
          <a:bodyPr>
            <a:normAutofit/>
          </a:bodyPr>
          <a:lstStyle/>
          <a:p>
            <a:pPr marL="468406" marR="198915" lvl="1">
              <a:lnSpc>
                <a:spcPct val="113100"/>
              </a:lnSpc>
            </a:pPr>
            <a:r>
              <a:rPr lang="en-US" sz="3200" dirty="0">
                <a:latin typeface="Century Gothic" panose="020B0502020202020204" pitchFamily="34" charset="0"/>
                <a:cs typeface="Arial" panose="020B0604020202020204" pitchFamily="34" charset="0"/>
              </a:rPr>
              <a:t>O</a:t>
            </a:r>
            <a:r>
              <a:rPr lang="en-US" sz="3200" spc="-4" dirty="0">
                <a:latin typeface="Century Gothic" panose="020B0502020202020204" pitchFamily="34" charset="0"/>
                <a:cs typeface="Arial" panose="020B0604020202020204" pitchFamily="34" charset="0"/>
              </a:rPr>
              <a:t>fficial </a:t>
            </a:r>
            <a:r>
              <a:rPr lang="en-US" sz="3200" spc="-9" dirty="0">
                <a:latin typeface="Century Gothic" panose="020B0502020202020204" pitchFamily="34" charset="0"/>
                <a:cs typeface="Arial" panose="020B0604020202020204" pitchFamily="34" charset="0"/>
              </a:rPr>
              <a:t>R</a:t>
            </a:r>
            <a:r>
              <a:rPr lang="en-US" sz="3200" dirty="0">
                <a:latin typeface="Century Gothic" panose="020B0502020202020204" pitchFamily="34" charset="0"/>
                <a:cs typeface="Arial" panose="020B0604020202020204" pitchFamily="34" charset="0"/>
              </a:rPr>
              <a:t>ibb</a:t>
            </a:r>
            <a:r>
              <a:rPr lang="en-US" sz="3200" spc="-9" dirty="0">
                <a:latin typeface="Century Gothic" panose="020B0502020202020204" pitchFamily="34" charset="0"/>
                <a:cs typeface="Arial" panose="020B0604020202020204" pitchFamily="34" charset="0"/>
              </a:rPr>
              <a:t>on</a:t>
            </a:r>
            <a:r>
              <a:rPr lang="en-US" sz="3200" dirty="0">
                <a:latin typeface="Century Gothic" panose="020B0502020202020204" pitchFamily="34" charset="0"/>
                <a:cs typeface="Arial" panose="020B0604020202020204" pitchFamily="34" charset="0"/>
              </a:rPr>
              <a:t> </a:t>
            </a:r>
            <a:r>
              <a:rPr lang="en-US" sz="3200" spc="-9" dirty="0">
                <a:latin typeface="Century Gothic" panose="020B0502020202020204" pitchFamily="34" charset="0"/>
                <a:cs typeface="Arial" panose="020B0604020202020204" pitchFamily="34" charset="0"/>
              </a:rPr>
              <a:t>Cutt</a:t>
            </a:r>
            <a:r>
              <a:rPr lang="en-US" sz="3200" dirty="0">
                <a:latin typeface="Century Gothic" panose="020B0502020202020204" pitchFamily="34" charset="0"/>
                <a:cs typeface="Arial" panose="020B0604020202020204" pitchFamily="34" charset="0"/>
              </a:rPr>
              <a:t>i</a:t>
            </a:r>
            <a:r>
              <a:rPr lang="en-US" sz="3200" spc="-9" dirty="0">
                <a:latin typeface="Century Gothic" panose="020B0502020202020204" pitchFamily="34" charset="0"/>
                <a:cs typeface="Arial" panose="020B0604020202020204" pitchFamily="34" charset="0"/>
              </a:rPr>
              <a:t>ng</a:t>
            </a:r>
            <a:r>
              <a:rPr lang="en-US" sz="3200" dirty="0">
                <a:latin typeface="Century Gothic" panose="020B0502020202020204" pitchFamily="34" charset="0"/>
                <a:cs typeface="Arial" panose="020B0604020202020204" pitchFamily="34" charset="0"/>
              </a:rPr>
              <a:t> </a:t>
            </a:r>
            <a:r>
              <a:rPr lang="en-US" sz="3200" spc="-13" dirty="0">
                <a:latin typeface="Century Gothic" panose="020B0502020202020204" pitchFamily="34" charset="0"/>
                <a:cs typeface="Arial" panose="020B0604020202020204" pitchFamily="34" charset="0"/>
              </a:rPr>
              <a:t>Cer</a:t>
            </a:r>
            <a:r>
              <a:rPr lang="en-US" sz="3200" spc="-9" dirty="0">
                <a:latin typeface="Century Gothic" panose="020B0502020202020204" pitchFamily="34" charset="0"/>
                <a:cs typeface="Arial" panose="020B0604020202020204" pitchFamily="34" charset="0"/>
              </a:rPr>
              <a:t>emon</a:t>
            </a:r>
            <a:r>
              <a:rPr lang="en-US" sz="3200" dirty="0">
                <a:latin typeface="Century Gothic" panose="020B0502020202020204" pitchFamily="34" charset="0"/>
                <a:cs typeface="Arial" panose="020B0604020202020204" pitchFamily="34" charset="0"/>
              </a:rPr>
              <a:t>y</a:t>
            </a:r>
            <a:r>
              <a:rPr lang="en-US" sz="3200" spc="-4" dirty="0">
                <a:latin typeface="Century Gothic" panose="020B0502020202020204" pitchFamily="34" charset="0"/>
                <a:cs typeface="Arial" panose="020B0604020202020204" pitchFamily="34" charset="0"/>
              </a:rPr>
              <a:t> </a:t>
            </a:r>
            <a:r>
              <a:rPr lang="en-US" sz="3200" spc="-13" dirty="0">
                <a:latin typeface="Century Gothic" panose="020B0502020202020204" pitchFamily="34" charset="0"/>
                <a:cs typeface="Arial" panose="020B0604020202020204" pitchFamily="34" charset="0"/>
              </a:rPr>
              <a:t>&amp;</a:t>
            </a:r>
            <a:r>
              <a:rPr lang="en-US" sz="3200" spc="-4" dirty="0">
                <a:latin typeface="Century Gothic" panose="020B0502020202020204" pitchFamily="34" charset="0"/>
                <a:cs typeface="Arial" panose="020B0604020202020204" pitchFamily="34" charset="0"/>
              </a:rPr>
              <a:t> </a:t>
            </a:r>
            <a:r>
              <a:rPr lang="en-US" sz="3200" dirty="0">
                <a:latin typeface="Century Gothic" panose="020B0502020202020204" pitchFamily="34" charset="0"/>
                <a:cs typeface="Arial" panose="020B0604020202020204" pitchFamily="34" charset="0"/>
              </a:rPr>
              <a:t>B</a:t>
            </a:r>
            <a:r>
              <a:rPr lang="en-US" sz="3200" spc="-9" dirty="0">
                <a:latin typeface="Century Gothic" panose="020B0502020202020204" pitchFamily="34" charset="0"/>
                <a:cs typeface="Arial" panose="020B0604020202020204" pitchFamily="34" charset="0"/>
              </a:rPr>
              <a:t>u</a:t>
            </a:r>
            <a:r>
              <a:rPr lang="en-US" sz="3200" dirty="0">
                <a:latin typeface="Century Gothic" panose="020B0502020202020204" pitchFamily="34" charset="0"/>
                <a:cs typeface="Arial" panose="020B0604020202020204" pitchFamily="34" charset="0"/>
              </a:rPr>
              <a:t>ildi</a:t>
            </a:r>
            <a:r>
              <a:rPr lang="en-US" sz="3200" spc="-9" dirty="0">
                <a:latin typeface="Century Gothic" panose="020B0502020202020204" pitchFamily="34" charset="0"/>
                <a:cs typeface="Arial" panose="020B0604020202020204" pitchFamily="34" charset="0"/>
              </a:rPr>
              <a:t>ng</a:t>
            </a:r>
            <a:r>
              <a:rPr lang="en-US" sz="3200" dirty="0">
                <a:latin typeface="Century Gothic" panose="020B0502020202020204" pitchFamily="34" charset="0"/>
                <a:cs typeface="Arial" panose="020B0604020202020204" pitchFamily="34" charset="0"/>
              </a:rPr>
              <a:t> </a:t>
            </a:r>
            <a:r>
              <a:rPr lang="en-US" sz="3200" dirty="0" smtClean="0">
                <a:latin typeface="Century Gothic" panose="020B0502020202020204" pitchFamily="34" charset="0"/>
                <a:cs typeface="Arial" panose="020B0604020202020204" pitchFamily="34" charset="0"/>
              </a:rPr>
              <a:t>D</a:t>
            </a:r>
            <a:r>
              <a:rPr lang="en-US" sz="3200" spc="-9" dirty="0" smtClean="0">
                <a:latin typeface="Century Gothic" panose="020B0502020202020204" pitchFamily="34" charset="0"/>
                <a:cs typeface="Arial" panose="020B0604020202020204" pitchFamily="34" charset="0"/>
              </a:rPr>
              <a:t>e</a:t>
            </a:r>
            <a:r>
              <a:rPr lang="en-US" sz="3200" dirty="0" smtClean="0">
                <a:latin typeface="Century Gothic" panose="020B0502020202020204" pitchFamily="34" charset="0"/>
                <a:cs typeface="Arial" panose="020B0604020202020204" pitchFamily="34" charset="0"/>
              </a:rPr>
              <a:t>dica</a:t>
            </a:r>
            <a:r>
              <a:rPr lang="en-US" sz="3200" spc="-4" dirty="0" smtClean="0">
                <a:latin typeface="Century Gothic" panose="020B0502020202020204" pitchFamily="34" charset="0"/>
                <a:cs typeface="Arial" panose="020B0604020202020204" pitchFamily="34" charset="0"/>
              </a:rPr>
              <a:t>t</a:t>
            </a:r>
            <a:r>
              <a:rPr lang="en-US" sz="3200" dirty="0" smtClean="0">
                <a:latin typeface="Century Gothic" panose="020B0502020202020204" pitchFamily="34" charset="0"/>
                <a:cs typeface="Arial" panose="020B0604020202020204" pitchFamily="34" charset="0"/>
              </a:rPr>
              <a:t>i</a:t>
            </a:r>
            <a:r>
              <a:rPr lang="en-US" sz="3200" spc="-9" dirty="0" smtClean="0">
                <a:latin typeface="Century Gothic" panose="020B0502020202020204" pitchFamily="34" charset="0"/>
                <a:cs typeface="Arial" panose="020B0604020202020204" pitchFamily="34" charset="0"/>
              </a:rPr>
              <a:t>on</a:t>
            </a:r>
            <a:endParaRPr lang="en-US" sz="3200" dirty="0">
              <a:latin typeface="Century Gothic" panose="020B0502020202020204" pitchFamily="34" charset="0"/>
              <a:cs typeface="Arial" panose="020B0604020202020204" pitchFamily="34" charset="0"/>
            </a:endParaRPr>
          </a:p>
          <a:p>
            <a:pPr lvl="1">
              <a:spcBef>
                <a:spcPts val="4"/>
              </a:spcBef>
            </a:pPr>
            <a:endParaRPr lang="en-US" sz="3200" dirty="0">
              <a:latin typeface="Century Gothic" panose="020B0502020202020204" pitchFamily="34" charset="0"/>
              <a:cs typeface="Arial" panose="020B0604020202020204" pitchFamily="34" charset="0"/>
            </a:endParaRPr>
          </a:p>
          <a:p>
            <a:pPr marL="468406" lvl="1">
              <a:lnSpc>
                <a:spcPts val="1403"/>
              </a:lnSpc>
            </a:pPr>
            <a:r>
              <a:rPr lang="en-US" sz="3200" i="1" spc="-9" dirty="0" smtClean="0">
                <a:latin typeface="Century Gothic" panose="020B0502020202020204" pitchFamily="34" charset="0"/>
                <a:cs typeface="Arial" panose="020B0604020202020204" pitchFamily="34" charset="0"/>
              </a:rPr>
              <a:t>Audience</a:t>
            </a:r>
          </a:p>
          <a:p>
            <a:pPr marL="468406" lvl="1">
              <a:lnSpc>
                <a:spcPts val="1403"/>
              </a:lnSpc>
            </a:pPr>
            <a:endParaRPr lang="en-US" sz="3200" i="1" spc="-9" dirty="0">
              <a:latin typeface="Century Gothic" panose="020B0502020202020204" pitchFamily="34" charset="0"/>
              <a:cs typeface="Arial" panose="020B0604020202020204" pitchFamily="34" charset="0"/>
            </a:endParaRPr>
          </a:p>
          <a:p>
            <a:pPr marL="925606" lvl="2">
              <a:lnSpc>
                <a:spcPts val="1403"/>
              </a:lnSpc>
            </a:pPr>
            <a:r>
              <a:rPr lang="en-US" sz="2800" i="1" spc="-9" dirty="0" smtClean="0">
                <a:latin typeface="Century Gothic" panose="020B0502020202020204" pitchFamily="34" charset="0"/>
                <a:cs typeface="Arial" panose="020B0604020202020204" pitchFamily="34" charset="0"/>
              </a:rPr>
              <a:t>CPMC staff and their families</a:t>
            </a:r>
          </a:p>
          <a:p>
            <a:pPr marL="925606" lvl="2">
              <a:lnSpc>
                <a:spcPts val="1403"/>
              </a:lnSpc>
            </a:pPr>
            <a:endParaRPr lang="en-US" sz="2800" i="1" spc="-9" dirty="0">
              <a:latin typeface="Century Gothic" panose="020B0502020202020204" pitchFamily="34" charset="0"/>
              <a:cs typeface="Arial" panose="020B0604020202020204" pitchFamily="34" charset="0"/>
            </a:endParaRPr>
          </a:p>
          <a:p>
            <a:pPr marL="925606" lvl="2">
              <a:lnSpc>
                <a:spcPts val="1403"/>
              </a:lnSpc>
            </a:pPr>
            <a:r>
              <a:rPr lang="en-US" sz="2800" i="1" spc="-9" dirty="0" smtClean="0">
                <a:latin typeface="Century Gothic" panose="020B0502020202020204" pitchFamily="34" charset="0"/>
                <a:cs typeface="Arial" panose="020B0604020202020204" pitchFamily="34" charset="0"/>
              </a:rPr>
              <a:t>CPMC Donors</a:t>
            </a:r>
          </a:p>
          <a:p>
            <a:pPr marL="925606" lvl="2">
              <a:lnSpc>
                <a:spcPts val="1403"/>
              </a:lnSpc>
            </a:pPr>
            <a:endParaRPr lang="en-US" sz="2800" i="1" spc="-9" dirty="0">
              <a:latin typeface="Century Gothic" panose="020B0502020202020204" pitchFamily="34" charset="0"/>
              <a:cs typeface="Arial" panose="020B0604020202020204" pitchFamily="34" charset="0"/>
            </a:endParaRPr>
          </a:p>
          <a:p>
            <a:pPr marL="925606" lvl="2">
              <a:lnSpc>
                <a:spcPts val="1403"/>
              </a:lnSpc>
            </a:pPr>
            <a:r>
              <a:rPr lang="en-US" sz="2800" i="1" spc="-9" dirty="0" smtClean="0">
                <a:latin typeface="Century Gothic" panose="020B0502020202020204" pitchFamily="34" charset="0"/>
                <a:cs typeface="Arial" panose="020B0604020202020204" pitchFamily="34" charset="0"/>
              </a:rPr>
              <a:t>San Francisco &amp; Bay Area Communities </a:t>
            </a:r>
          </a:p>
          <a:p>
            <a:pPr marL="925606" lvl="2">
              <a:lnSpc>
                <a:spcPts val="1403"/>
              </a:lnSpc>
            </a:pPr>
            <a:endParaRPr lang="en-US" sz="2800" i="1" spc="-9" dirty="0">
              <a:latin typeface="Century Gothic" panose="020B0502020202020204" pitchFamily="34" charset="0"/>
              <a:cs typeface="Arial" panose="020B0604020202020204" pitchFamily="34" charset="0"/>
            </a:endParaRPr>
          </a:p>
          <a:p>
            <a:pPr marL="925606" lvl="2">
              <a:lnSpc>
                <a:spcPts val="1403"/>
              </a:lnSpc>
            </a:pPr>
            <a:r>
              <a:rPr lang="en-US" sz="2800" i="1" spc="-9" dirty="0" smtClean="0">
                <a:latin typeface="Century Gothic" panose="020B0502020202020204" pitchFamily="34" charset="0"/>
                <a:cs typeface="Arial" panose="020B0604020202020204" pitchFamily="34" charset="0"/>
              </a:rPr>
              <a:t>Government Representatives</a:t>
            </a:r>
          </a:p>
        </p:txBody>
      </p:sp>
      <p:pic>
        <p:nvPicPr>
          <p:cNvPr id="5" name="Picture 4" descr="Image result for ribbon cutting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235229">
            <a:off x="8807159" y="4028637"/>
            <a:ext cx="3365200" cy="183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5514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Management Sessions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latin typeface="Century Gothic" panose="020B0502020202020204" pitchFamily="34" charset="0"/>
              </a:rPr>
              <a:t>Management session – April 2018</a:t>
            </a:r>
          </a:p>
          <a:p>
            <a:pPr lvl="1"/>
            <a:r>
              <a:rPr lang="en-US" sz="2800" dirty="0" smtClean="0">
                <a:latin typeface="Century Gothic" panose="020B0502020202020204" pitchFamily="34" charset="0"/>
              </a:rPr>
              <a:t>Explain Staff and Stock</a:t>
            </a:r>
          </a:p>
          <a:p>
            <a:pPr lvl="1"/>
            <a:r>
              <a:rPr lang="en-US" sz="2800" dirty="0" smtClean="0">
                <a:latin typeface="Century Gothic" panose="020B0502020202020204" pitchFamily="34" charset="0"/>
              </a:rPr>
              <a:t>CDPH preparation</a:t>
            </a:r>
          </a:p>
          <a:p>
            <a:pPr lvl="1"/>
            <a:r>
              <a:rPr lang="en-US" sz="2800" dirty="0" smtClean="0">
                <a:latin typeface="Century Gothic" panose="020B0502020202020204" pitchFamily="34" charset="0"/>
              </a:rPr>
              <a:t>Move Day</a:t>
            </a:r>
          </a:p>
          <a:p>
            <a:pPr lvl="1"/>
            <a:r>
              <a:rPr lang="en-US" sz="2800" dirty="0" smtClean="0">
                <a:latin typeface="Century Gothic" panose="020B0502020202020204" pitchFamily="34" charset="0"/>
              </a:rPr>
              <a:t>Change Management</a:t>
            </a:r>
          </a:p>
          <a:p>
            <a:pPr lvl="1"/>
            <a:endParaRPr lang="en-US" sz="2800" dirty="0">
              <a:latin typeface="Century Gothic" panose="020B0502020202020204" pitchFamily="34" charset="0"/>
            </a:endParaRPr>
          </a:p>
          <a:p>
            <a:r>
              <a:rPr lang="en-US" dirty="0" smtClean="0">
                <a:latin typeface="Century Gothic" panose="020B0502020202020204" pitchFamily="34" charset="0"/>
              </a:rPr>
              <a:t>Management Session – October 2018 (i.e. before VNC Staff &amp; Stock)</a:t>
            </a:r>
          </a:p>
          <a:p>
            <a:pPr lvl="1"/>
            <a:r>
              <a:rPr lang="en-US" sz="2800" dirty="0" smtClean="0">
                <a:latin typeface="Century Gothic" panose="020B0502020202020204" pitchFamily="34" charset="0"/>
              </a:rPr>
              <a:t>Lessons learned</a:t>
            </a:r>
          </a:p>
          <a:p>
            <a:pPr lvl="1"/>
            <a:r>
              <a:rPr lang="en-US" sz="2800" dirty="0" smtClean="0">
                <a:latin typeface="Century Gothic" panose="020B0502020202020204" pitchFamily="34" charset="0"/>
              </a:rPr>
              <a:t>Staff &amp; Stock prep for VNC</a:t>
            </a:r>
          </a:p>
          <a:p>
            <a:pPr lvl="1"/>
            <a:r>
              <a:rPr lang="en-US" sz="2800" dirty="0" smtClean="0">
                <a:latin typeface="Century Gothic" panose="020B0502020202020204" pitchFamily="34" charset="0"/>
              </a:rPr>
              <a:t>CDPH Preparation</a:t>
            </a:r>
          </a:p>
          <a:p>
            <a:pPr lvl="1"/>
            <a:r>
              <a:rPr lang="en-US" sz="2800" dirty="0" smtClean="0">
                <a:latin typeface="Century Gothic" panose="020B0502020202020204" pitchFamily="34" charset="0"/>
              </a:rPr>
              <a:t>Change Management</a:t>
            </a:r>
            <a:endParaRPr lang="en-US" sz="2800" dirty="0">
              <a:latin typeface="Century Gothic" panose="020B0502020202020204" pitchFamily="34" charset="0"/>
            </a:endParaRPr>
          </a:p>
          <a:p>
            <a:pPr lvl="2"/>
            <a:endParaRPr lang="en-US" dirty="0"/>
          </a:p>
        </p:txBody>
      </p:sp>
    </p:spTree>
    <p:extLst>
      <p:ext uri="{BB962C8B-B14F-4D97-AF65-F5344CB8AC3E}">
        <p14:creationId xmlns:p14="http://schemas.microsoft.com/office/powerpoint/2010/main" val="4118666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G Photo" descr="http://www.digitaljournal.com/img/1/1/6/4/9/9/i/7/8/1/o/New_Image.JPG"/>
          <p:cNvPicPr>
            <a:picLocks noChangeAspect="1" noChangeArrowheads="1"/>
          </p:cNvPicPr>
          <p:nvPr/>
        </p:nvPicPr>
        <p:blipFill>
          <a:blip r:embed="rId3">
            <a:extLst>
              <a:ext uri="{28A0092B-C50C-407E-A947-70E740481C1C}">
                <a14:useLocalDpi xmlns:a14="http://schemas.microsoft.com/office/drawing/2010/main" val="0"/>
              </a:ext>
            </a:extLst>
          </a:blip>
          <a:srcRect b="-2638"/>
          <a:stretch>
            <a:fillRect/>
          </a:stretch>
        </p:blipFill>
        <p:spPr bwMode="auto">
          <a:xfrm>
            <a:off x="4533901" y="0"/>
            <a:ext cx="7658100" cy="705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White Transparent Grad"/>
          <p:cNvSpPr/>
          <p:nvPr/>
        </p:nvSpPr>
        <p:spPr>
          <a:xfrm>
            <a:off x="4051301" y="0"/>
            <a:ext cx="8140700" cy="6858000"/>
          </a:xfrm>
          <a:prstGeom prst="rect">
            <a:avLst/>
          </a:prstGeom>
          <a:gradFill flip="none" rotWithShape="1">
            <a:gsLst>
              <a:gs pos="60000">
                <a:schemeClr val="bg1">
                  <a:alpha val="78000"/>
                </a:schemeClr>
              </a:gs>
              <a:gs pos="0">
                <a:schemeClr val="bg1"/>
              </a:gs>
              <a:gs pos="100000">
                <a:schemeClr val="bg1">
                  <a:alpha val="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oad Sig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783" y="1709738"/>
            <a:ext cx="5414951" cy="5148262"/>
          </a:xfrm>
          <a:prstGeom prst="rect">
            <a:avLst/>
          </a:prstGeom>
        </p:spPr>
      </p:pic>
      <p:sp>
        <p:nvSpPr>
          <p:cNvPr id="2" name="Title 1"/>
          <p:cNvSpPr>
            <a:spLocks noGrp="1"/>
          </p:cNvSpPr>
          <p:nvPr>
            <p:ph type="title"/>
          </p:nvPr>
        </p:nvSpPr>
        <p:spPr>
          <a:xfrm>
            <a:off x="4533901" y="1351722"/>
            <a:ext cx="6225760" cy="1283717"/>
          </a:xfrm>
        </p:spPr>
        <p:txBody>
          <a:bodyPr/>
          <a:lstStyle/>
          <a:p>
            <a:pPr eaLnBrk="1" fontAlgn="auto" hangingPunct="1">
              <a:spcAft>
                <a:spcPts val="0"/>
              </a:spcAft>
              <a:defRPr/>
            </a:pPr>
            <a:r>
              <a:rPr lang="en-US" sz="6600" dirty="0" smtClean="0"/>
              <a:t>Questions?</a:t>
            </a:r>
            <a:endParaRPr lang="en-US" sz="6600" dirty="0"/>
          </a:p>
        </p:txBody>
      </p:sp>
    </p:spTree>
    <p:extLst>
      <p:ext uri="{BB962C8B-B14F-4D97-AF65-F5344CB8AC3E}">
        <p14:creationId xmlns:p14="http://schemas.microsoft.com/office/powerpoint/2010/main" val="912742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46922" y="2815977"/>
            <a:ext cx="6301101" cy="327547"/>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3130830" y="4882645"/>
            <a:ext cx="6264272" cy="335336"/>
          </a:xfrm>
          <a:prstGeom prst="bentConnector3">
            <a:avLst>
              <a:gd name="adj1" fmla="val 87837"/>
            </a:avLst>
          </a:prstGeom>
          <a:ln w="28575">
            <a:solidFill>
              <a:srgbClr val="305256"/>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3658624" y="4521947"/>
            <a:ext cx="5736479" cy="949483"/>
          </a:xfrm>
          <a:prstGeom prst="bentConnector3">
            <a:avLst>
              <a:gd name="adj1" fmla="val 95933"/>
            </a:avLst>
          </a:prstGeom>
          <a:ln w="28575">
            <a:solidFill>
              <a:srgbClr val="305256"/>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0800000" flipV="1">
            <a:off x="2534100" y="4268498"/>
            <a:ext cx="5488467" cy="253448"/>
          </a:xfrm>
          <a:prstGeom prst="bentConnector3">
            <a:avLst>
              <a:gd name="adj1" fmla="val 50000"/>
            </a:avLst>
          </a:prstGeom>
          <a:ln w="28575">
            <a:solidFill>
              <a:srgbClr val="305256"/>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46922" y="3143522"/>
            <a:ext cx="6301101" cy="364477"/>
          </a:xfrm>
          <a:prstGeom prst="bentConnector3">
            <a:avLst>
              <a:gd name="adj1" fmla="val 50000"/>
            </a:avLst>
          </a:prstGeom>
          <a:ln w="28575">
            <a:solidFill>
              <a:srgbClr val="305256"/>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1850" y="111169"/>
            <a:ext cx="10515600" cy="842851"/>
          </a:xfrm>
        </p:spPr>
        <p:txBody>
          <a:bodyPr/>
          <a:lstStyle/>
          <a:p>
            <a:pPr algn="ctr"/>
            <a:r>
              <a:rPr lang="en-US" sz="4000" dirty="0" smtClean="0"/>
              <a:t>Transition Schedule</a:t>
            </a:r>
            <a:endParaRPr lang="en-US" sz="4000"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37" y="-54596"/>
            <a:ext cx="11747862" cy="6609824"/>
          </a:xfrm>
          <a:prstGeom prst="rect">
            <a:avLst/>
          </a:prstGeom>
        </p:spPr>
      </p:pic>
      <p:sp>
        <p:nvSpPr>
          <p:cNvPr id="5" name="Rounded Rectangle 4"/>
          <p:cNvSpPr/>
          <p:nvPr/>
        </p:nvSpPr>
        <p:spPr>
          <a:xfrm>
            <a:off x="1012034" y="1765098"/>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STL</a:t>
            </a:r>
            <a:endParaRPr lang="en-US" dirty="0"/>
          </a:p>
        </p:txBody>
      </p:sp>
      <p:sp>
        <p:nvSpPr>
          <p:cNvPr id="6" name="Rounded Rectangle 5"/>
          <p:cNvSpPr/>
          <p:nvPr/>
        </p:nvSpPr>
        <p:spPr>
          <a:xfrm>
            <a:off x="6373832" y="1760866"/>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MBC</a:t>
            </a:r>
            <a:endParaRPr lang="en-US" dirty="0"/>
          </a:p>
        </p:txBody>
      </p:sp>
      <p:sp>
        <p:nvSpPr>
          <p:cNvPr id="7" name="Rounded Rectangle 6"/>
          <p:cNvSpPr/>
          <p:nvPr/>
        </p:nvSpPr>
        <p:spPr>
          <a:xfrm>
            <a:off x="1012034" y="2562528"/>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a:t>
            </a:r>
            <a:endParaRPr lang="en-US" dirty="0"/>
          </a:p>
        </p:txBody>
      </p:sp>
      <p:sp>
        <p:nvSpPr>
          <p:cNvPr id="8" name="Rounded Rectangle 7"/>
          <p:cNvSpPr/>
          <p:nvPr/>
        </p:nvSpPr>
        <p:spPr>
          <a:xfrm>
            <a:off x="1012034" y="3254552"/>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a:t>
            </a:r>
            <a:endParaRPr lang="en-US" dirty="0"/>
          </a:p>
        </p:txBody>
      </p:sp>
      <p:sp>
        <p:nvSpPr>
          <p:cNvPr id="9" name="Rounded Rectangle 8"/>
          <p:cNvSpPr/>
          <p:nvPr/>
        </p:nvSpPr>
        <p:spPr>
          <a:xfrm>
            <a:off x="8148022" y="2890075"/>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VNC</a:t>
            </a:r>
            <a:endParaRPr lang="en-US" dirty="0"/>
          </a:p>
        </p:txBody>
      </p:sp>
      <p:sp>
        <p:nvSpPr>
          <p:cNvPr id="10" name="Rounded Rectangle 9"/>
          <p:cNvSpPr/>
          <p:nvPr/>
        </p:nvSpPr>
        <p:spPr>
          <a:xfrm>
            <a:off x="2295943" y="4268498"/>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a:t>
            </a:r>
            <a:endParaRPr lang="en-US" dirty="0"/>
          </a:p>
        </p:txBody>
      </p:sp>
      <p:sp>
        <p:nvSpPr>
          <p:cNvPr id="11" name="Rounded Rectangle 10"/>
          <p:cNvSpPr/>
          <p:nvPr/>
        </p:nvSpPr>
        <p:spPr>
          <a:xfrm>
            <a:off x="2295943" y="4964533"/>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a:t>
            </a:r>
            <a:endParaRPr lang="en-US" dirty="0"/>
          </a:p>
        </p:txBody>
      </p:sp>
      <p:sp>
        <p:nvSpPr>
          <p:cNvPr id="12" name="Rounded Rectangle 11"/>
          <p:cNvSpPr/>
          <p:nvPr/>
        </p:nvSpPr>
        <p:spPr>
          <a:xfrm>
            <a:off x="8139031" y="4015050"/>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dirty="0" smtClean="0"/>
              <a:t>VNC</a:t>
            </a:r>
            <a:br>
              <a:rPr lang="en-US" dirty="0" smtClean="0"/>
            </a:br>
            <a:r>
              <a:rPr lang="en-US" dirty="0" smtClean="0"/>
              <a:t>MOB</a:t>
            </a:r>
            <a:endParaRPr lang="en-US" dirty="0"/>
          </a:p>
        </p:txBody>
      </p:sp>
      <p:sp>
        <p:nvSpPr>
          <p:cNvPr id="13" name="Rounded Rectangle 12"/>
          <p:cNvSpPr/>
          <p:nvPr/>
        </p:nvSpPr>
        <p:spPr>
          <a:xfrm>
            <a:off x="9395102" y="4629197"/>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DAV</a:t>
            </a:r>
            <a:endParaRPr lang="en-US" dirty="0"/>
          </a:p>
        </p:txBody>
      </p:sp>
      <p:sp>
        <p:nvSpPr>
          <p:cNvPr id="14" name="Rounded Rectangle 13"/>
          <p:cNvSpPr/>
          <p:nvPr/>
        </p:nvSpPr>
        <p:spPr>
          <a:xfrm>
            <a:off x="9395102" y="5217981"/>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MBC</a:t>
            </a:r>
            <a:endParaRPr lang="en-US" dirty="0"/>
          </a:p>
        </p:txBody>
      </p:sp>
      <p:sp>
        <p:nvSpPr>
          <p:cNvPr id="15" name="Rounded Rectangle 14"/>
          <p:cNvSpPr/>
          <p:nvPr/>
        </p:nvSpPr>
        <p:spPr>
          <a:xfrm>
            <a:off x="9395102" y="5806765"/>
            <a:ext cx="834887" cy="506896"/>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PAC</a:t>
            </a:r>
            <a:endParaRPr lang="en-US" dirty="0"/>
          </a:p>
        </p:txBody>
      </p:sp>
      <p:sp>
        <p:nvSpPr>
          <p:cNvPr id="17" name="2017"/>
          <p:cNvSpPr txBox="1"/>
          <p:nvPr/>
        </p:nvSpPr>
        <p:spPr>
          <a:xfrm>
            <a:off x="2347737" y="1147819"/>
            <a:ext cx="1545608" cy="369332"/>
          </a:xfrm>
          <a:prstGeom prst="rect">
            <a:avLst/>
          </a:prstGeom>
          <a:noFill/>
        </p:spPr>
        <p:txBody>
          <a:bodyPr wrap="square" rtlCol="0">
            <a:spAutoFit/>
          </a:bodyPr>
          <a:lstStyle/>
          <a:p>
            <a:r>
              <a:rPr lang="en-US" b="1" dirty="0" smtClean="0">
                <a:solidFill>
                  <a:srgbClr val="00AAA0"/>
                </a:solidFill>
                <a:latin typeface="+mj-lt"/>
              </a:rPr>
              <a:t>2017</a:t>
            </a:r>
            <a:endParaRPr lang="en-US" b="1" dirty="0">
              <a:solidFill>
                <a:srgbClr val="00AAA0"/>
              </a:solidFill>
              <a:latin typeface="+mj-lt"/>
            </a:endParaRPr>
          </a:p>
        </p:txBody>
      </p:sp>
      <p:sp>
        <p:nvSpPr>
          <p:cNvPr id="18" name="2018"/>
          <p:cNvSpPr txBox="1"/>
          <p:nvPr/>
        </p:nvSpPr>
        <p:spPr>
          <a:xfrm>
            <a:off x="4787281" y="1147819"/>
            <a:ext cx="1545608" cy="369332"/>
          </a:xfrm>
          <a:prstGeom prst="rect">
            <a:avLst/>
          </a:prstGeom>
          <a:noFill/>
        </p:spPr>
        <p:txBody>
          <a:bodyPr wrap="square" rtlCol="0">
            <a:spAutoFit/>
          </a:bodyPr>
          <a:lstStyle/>
          <a:p>
            <a:r>
              <a:rPr lang="en-US" b="1" dirty="0" smtClean="0">
                <a:solidFill>
                  <a:srgbClr val="00AAA0"/>
                </a:solidFill>
                <a:latin typeface="+mj-lt"/>
              </a:rPr>
              <a:t>2018</a:t>
            </a:r>
            <a:endParaRPr lang="en-US" b="1" dirty="0">
              <a:solidFill>
                <a:srgbClr val="00AAA0"/>
              </a:solidFill>
              <a:latin typeface="+mj-lt"/>
            </a:endParaRPr>
          </a:p>
        </p:txBody>
      </p:sp>
      <p:sp>
        <p:nvSpPr>
          <p:cNvPr id="19" name="2019"/>
          <p:cNvSpPr txBox="1"/>
          <p:nvPr/>
        </p:nvSpPr>
        <p:spPr>
          <a:xfrm>
            <a:off x="7266932" y="1147819"/>
            <a:ext cx="1545608" cy="369332"/>
          </a:xfrm>
          <a:prstGeom prst="rect">
            <a:avLst/>
          </a:prstGeom>
          <a:noFill/>
        </p:spPr>
        <p:txBody>
          <a:bodyPr wrap="square" rtlCol="0">
            <a:spAutoFit/>
          </a:bodyPr>
          <a:lstStyle/>
          <a:p>
            <a:r>
              <a:rPr lang="en-US" b="1" dirty="0" smtClean="0">
                <a:solidFill>
                  <a:srgbClr val="00AAA0"/>
                </a:solidFill>
                <a:latin typeface="+mj-lt"/>
              </a:rPr>
              <a:t>2019</a:t>
            </a:r>
            <a:endParaRPr lang="en-US" b="1" dirty="0">
              <a:solidFill>
                <a:srgbClr val="00AAA0"/>
              </a:solidFill>
              <a:latin typeface="+mj-lt"/>
            </a:endParaRPr>
          </a:p>
        </p:txBody>
      </p:sp>
      <p:sp>
        <p:nvSpPr>
          <p:cNvPr id="20" name="2020"/>
          <p:cNvSpPr txBox="1"/>
          <p:nvPr/>
        </p:nvSpPr>
        <p:spPr>
          <a:xfrm>
            <a:off x="9705639" y="1147819"/>
            <a:ext cx="1545608" cy="369332"/>
          </a:xfrm>
          <a:prstGeom prst="rect">
            <a:avLst/>
          </a:prstGeom>
          <a:noFill/>
        </p:spPr>
        <p:txBody>
          <a:bodyPr wrap="square" rtlCol="0">
            <a:spAutoFit/>
          </a:bodyPr>
          <a:lstStyle/>
          <a:p>
            <a:r>
              <a:rPr lang="en-US" b="1" dirty="0" smtClean="0">
                <a:solidFill>
                  <a:srgbClr val="00AAA0"/>
                </a:solidFill>
                <a:latin typeface="+mj-lt"/>
              </a:rPr>
              <a:t>2020</a:t>
            </a:r>
            <a:endParaRPr lang="en-US" b="1" dirty="0">
              <a:solidFill>
                <a:srgbClr val="00AAA0"/>
              </a:solidFill>
              <a:latin typeface="+mj-lt"/>
            </a:endParaRPr>
          </a:p>
        </p:txBody>
      </p:sp>
      <p:sp>
        <p:nvSpPr>
          <p:cNvPr id="21" name="Transition A"/>
          <p:cNvSpPr txBox="1"/>
          <p:nvPr/>
        </p:nvSpPr>
        <p:spPr>
          <a:xfrm>
            <a:off x="1919618" y="1604343"/>
            <a:ext cx="1545608" cy="369332"/>
          </a:xfrm>
          <a:prstGeom prst="rect">
            <a:avLst/>
          </a:prstGeom>
          <a:noFill/>
        </p:spPr>
        <p:txBody>
          <a:bodyPr wrap="square" rtlCol="0">
            <a:spAutoFit/>
          </a:bodyPr>
          <a:lstStyle/>
          <a:p>
            <a:r>
              <a:rPr lang="en-US" b="1" dirty="0" smtClean="0">
                <a:solidFill>
                  <a:srgbClr val="00AAA0"/>
                </a:solidFill>
                <a:latin typeface="+mj-lt"/>
              </a:rPr>
              <a:t>Transition A</a:t>
            </a:r>
            <a:endParaRPr lang="en-US" b="1" dirty="0">
              <a:solidFill>
                <a:srgbClr val="00AAA0"/>
              </a:solidFill>
              <a:latin typeface="+mj-lt"/>
            </a:endParaRPr>
          </a:p>
        </p:txBody>
      </p:sp>
      <p:sp>
        <p:nvSpPr>
          <p:cNvPr id="22" name="Transition B"/>
          <p:cNvSpPr txBox="1"/>
          <p:nvPr/>
        </p:nvSpPr>
        <p:spPr>
          <a:xfrm>
            <a:off x="2966644" y="2421908"/>
            <a:ext cx="1545608" cy="369332"/>
          </a:xfrm>
          <a:prstGeom prst="rect">
            <a:avLst/>
          </a:prstGeom>
          <a:noFill/>
        </p:spPr>
        <p:txBody>
          <a:bodyPr wrap="square" rtlCol="0">
            <a:spAutoFit/>
          </a:bodyPr>
          <a:lstStyle/>
          <a:p>
            <a:r>
              <a:rPr lang="en-US" b="1" dirty="0" smtClean="0">
                <a:solidFill>
                  <a:srgbClr val="00AAA0"/>
                </a:solidFill>
                <a:latin typeface="+mj-lt"/>
              </a:rPr>
              <a:t>Transition B</a:t>
            </a:r>
            <a:endParaRPr lang="en-US" b="1" dirty="0">
              <a:solidFill>
                <a:srgbClr val="00AAA0"/>
              </a:solidFill>
              <a:latin typeface="+mj-lt"/>
            </a:endParaRPr>
          </a:p>
        </p:txBody>
      </p:sp>
      <p:sp>
        <p:nvSpPr>
          <p:cNvPr id="23" name="Transition C"/>
          <p:cNvSpPr txBox="1"/>
          <p:nvPr/>
        </p:nvSpPr>
        <p:spPr>
          <a:xfrm>
            <a:off x="3665161" y="3949334"/>
            <a:ext cx="1545608" cy="369332"/>
          </a:xfrm>
          <a:prstGeom prst="rect">
            <a:avLst/>
          </a:prstGeom>
          <a:noFill/>
        </p:spPr>
        <p:txBody>
          <a:bodyPr wrap="square" rtlCol="0">
            <a:spAutoFit/>
          </a:bodyPr>
          <a:lstStyle/>
          <a:p>
            <a:r>
              <a:rPr lang="en-US" b="1" dirty="0" smtClean="0">
                <a:solidFill>
                  <a:srgbClr val="00AAA0"/>
                </a:solidFill>
                <a:latin typeface="+mj-lt"/>
              </a:rPr>
              <a:t>Transition C</a:t>
            </a:r>
            <a:endParaRPr lang="en-US" b="1" dirty="0">
              <a:solidFill>
                <a:srgbClr val="00AAA0"/>
              </a:solidFill>
              <a:latin typeface="+mj-lt"/>
            </a:endParaRPr>
          </a:p>
        </p:txBody>
      </p:sp>
      <p:cxnSp>
        <p:nvCxnSpPr>
          <p:cNvPr id="54" name="Elbow Connector 53"/>
          <p:cNvCxnSpPr>
            <a:stCxn id="6" idx="1"/>
            <a:endCxn id="5" idx="3"/>
          </p:cNvCxnSpPr>
          <p:nvPr/>
        </p:nvCxnSpPr>
        <p:spPr>
          <a:xfrm rot="10800000" flipV="1">
            <a:off x="1846922" y="2014314"/>
            <a:ext cx="4526911" cy="4232"/>
          </a:xfrm>
          <a:prstGeom prst="bentConnector3">
            <a:avLst>
              <a:gd name="adj1" fmla="val 50000"/>
            </a:avLst>
          </a:prstGeom>
          <a:ln w="28575">
            <a:solidFill>
              <a:srgbClr val="305256"/>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3130830" y="5217981"/>
            <a:ext cx="6264272" cy="842232"/>
          </a:xfrm>
          <a:prstGeom prst="bentConnector3">
            <a:avLst>
              <a:gd name="adj1" fmla="val 87837"/>
            </a:avLst>
          </a:prstGeom>
          <a:ln w="28575">
            <a:solidFill>
              <a:srgbClr val="305256"/>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15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pic>
        <p:nvPicPr>
          <p:cNvPr id="5" name="Picture 4"/>
          <p:cNvPicPr>
            <a:picLocks noChangeAspect="1"/>
          </p:cNvPicPr>
          <p:nvPr/>
        </p:nvPicPr>
        <p:blipFill>
          <a:blip r:embed="rId3"/>
          <a:stretch>
            <a:fillRect/>
          </a:stretch>
        </p:blipFill>
        <p:spPr>
          <a:xfrm>
            <a:off x="576760" y="2018387"/>
            <a:ext cx="10001250" cy="4657725"/>
          </a:xfrm>
          <a:prstGeom prst="rect">
            <a:avLst/>
          </a:prstGeom>
        </p:spPr>
      </p:pic>
      <p:pic>
        <p:nvPicPr>
          <p:cNvPr id="4" name="Picture 3"/>
          <p:cNvPicPr>
            <a:picLocks noChangeAspect="1"/>
          </p:cNvPicPr>
          <p:nvPr/>
        </p:nvPicPr>
        <p:blipFill>
          <a:blip r:embed="rId4"/>
          <a:stretch>
            <a:fillRect/>
          </a:stretch>
        </p:blipFill>
        <p:spPr>
          <a:xfrm>
            <a:off x="4455298" y="227687"/>
            <a:ext cx="7160439" cy="2067838"/>
          </a:xfrm>
          <a:prstGeom prst="rect">
            <a:avLst/>
          </a:prstGeom>
        </p:spPr>
      </p:pic>
    </p:spTree>
    <p:extLst>
      <p:ext uri="{BB962C8B-B14F-4D97-AF65-F5344CB8AC3E}">
        <p14:creationId xmlns:p14="http://schemas.microsoft.com/office/powerpoint/2010/main" val="113132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524" y="0"/>
            <a:ext cx="12188952" cy="68580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161" y="2126891"/>
            <a:ext cx="1018388" cy="3678488"/>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954" y="1273539"/>
            <a:ext cx="3243900" cy="2373816"/>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489" y="4090479"/>
            <a:ext cx="3543300" cy="2390775"/>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1550" y="1264129"/>
            <a:ext cx="4305300" cy="2390775"/>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0617" y="4069030"/>
            <a:ext cx="4077487" cy="2264268"/>
          </a:xfrm>
          <a:prstGeom prst="rect">
            <a:avLst/>
          </a:prstGeom>
        </p:spPr>
      </p:pic>
      <p:sp>
        <p:nvSpPr>
          <p:cNvPr id="15" name="VN Bed"/>
          <p:cNvSpPr txBox="1">
            <a:spLocks/>
          </p:cNvSpPr>
          <p:nvPr/>
        </p:nvSpPr>
        <p:spPr>
          <a:xfrm>
            <a:off x="6163548" y="2235115"/>
            <a:ext cx="2460688" cy="633783"/>
          </a:xfrm>
          <a:prstGeom prst="rect">
            <a:avLst/>
          </a:prstGeom>
          <a:solidFill>
            <a:srgbClr val="00AAA0">
              <a:alpha val="83922"/>
            </a:srgbClr>
          </a:solidFill>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b="0" dirty="0"/>
              <a:t>Van Ness</a:t>
            </a:r>
            <a:r>
              <a:rPr lang="en-US" b="0" dirty="0"/>
              <a:t/>
            </a:r>
            <a:br>
              <a:rPr lang="en-US" b="0" dirty="0"/>
            </a:br>
            <a:r>
              <a:rPr lang="en-US" sz="1600" cap="none" dirty="0">
                <a:latin typeface="+mn-lt"/>
              </a:rPr>
              <a:t>274 Acute Beds</a:t>
            </a:r>
          </a:p>
        </p:txBody>
      </p:sp>
      <p:sp>
        <p:nvSpPr>
          <p:cNvPr id="16" name="DAV Bed"/>
          <p:cNvSpPr txBox="1">
            <a:spLocks/>
          </p:cNvSpPr>
          <p:nvPr/>
        </p:nvSpPr>
        <p:spPr>
          <a:xfrm>
            <a:off x="3822853" y="4392006"/>
            <a:ext cx="2153099" cy="851653"/>
          </a:xfrm>
          <a:prstGeom prst="rect">
            <a:avLst/>
          </a:prstGeom>
          <a:solidFill>
            <a:srgbClr val="00AAA0">
              <a:alpha val="83922"/>
            </a:srgbClr>
          </a:solidFill>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b="0" dirty="0"/>
              <a:t>DAVIES</a:t>
            </a:r>
            <a:r>
              <a:rPr lang="en-US" dirty="0"/>
              <a:t/>
            </a:r>
            <a:br>
              <a:rPr lang="en-US" dirty="0"/>
            </a:br>
            <a:r>
              <a:rPr lang="en-US" sz="1600" cap="none" dirty="0">
                <a:latin typeface="+mn-lt"/>
              </a:rPr>
              <a:t>125 Acute &amp; Rehab Beds</a:t>
            </a:r>
          </a:p>
        </p:txBody>
      </p:sp>
      <p:sp>
        <p:nvSpPr>
          <p:cNvPr id="17" name="MB Bed"/>
          <p:cNvSpPr txBox="1">
            <a:spLocks/>
          </p:cNvSpPr>
          <p:nvPr/>
        </p:nvSpPr>
        <p:spPr>
          <a:xfrm>
            <a:off x="5700164" y="5891738"/>
            <a:ext cx="3264280" cy="661807"/>
          </a:xfrm>
          <a:prstGeom prst="rect">
            <a:avLst/>
          </a:prstGeom>
          <a:solidFill>
            <a:srgbClr val="00AAA0">
              <a:alpha val="83922"/>
            </a:srgbClr>
          </a:solidFill>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b="0" dirty="0"/>
              <a:t>Mission </a:t>
            </a:r>
            <a:r>
              <a:rPr lang="en-US" sz="2800" b="0" dirty="0" err="1"/>
              <a:t>bernal</a:t>
            </a:r>
            <a:r>
              <a:rPr lang="en-US" b="0" dirty="0"/>
              <a:t/>
            </a:r>
            <a:br>
              <a:rPr lang="en-US" b="0" dirty="0"/>
            </a:br>
            <a:r>
              <a:rPr lang="en-US" sz="1600" cap="none" dirty="0">
                <a:latin typeface="+mn-lt"/>
              </a:rPr>
              <a:t>120 Acute Beds</a:t>
            </a:r>
            <a:endParaRPr lang="en-US" sz="1800" dirty="0"/>
          </a:p>
        </p:txBody>
      </p:sp>
      <p:sp>
        <p:nvSpPr>
          <p:cNvPr id="2" name="PAC"/>
          <p:cNvSpPr>
            <a:spLocks noGrp="1"/>
          </p:cNvSpPr>
          <p:nvPr>
            <p:ph type="title"/>
          </p:nvPr>
        </p:nvSpPr>
        <p:spPr>
          <a:xfrm>
            <a:off x="3776035" y="1378718"/>
            <a:ext cx="3306725" cy="630836"/>
          </a:xfrm>
          <a:solidFill>
            <a:srgbClr val="00AAA0">
              <a:alpha val="83922"/>
            </a:srgbClr>
          </a:solidFill>
        </p:spPr>
        <p:txBody>
          <a:bodyPr>
            <a:normAutofit fontScale="90000"/>
          </a:bodyPr>
          <a:lstStyle/>
          <a:p>
            <a:pPr algn="ctr">
              <a:lnSpc>
                <a:spcPct val="80000"/>
              </a:lnSpc>
              <a:spcBef>
                <a:spcPts val="100"/>
              </a:spcBef>
            </a:pPr>
            <a:r>
              <a:rPr lang="en-US" sz="2800" dirty="0"/>
              <a:t>PACIFIC HEIGHTS</a:t>
            </a:r>
            <a:r>
              <a:rPr lang="en-US" dirty="0">
                <a:solidFill>
                  <a:schemeClr val="bg1"/>
                </a:solidFill>
              </a:rPr>
              <a:t/>
            </a:r>
            <a:br>
              <a:rPr lang="en-US" dirty="0">
                <a:solidFill>
                  <a:schemeClr val="bg1"/>
                </a:solidFill>
              </a:rPr>
            </a:br>
            <a:r>
              <a:rPr lang="en-US" sz="1733" dirty="0">
                <a:latin typeface="+mn-lt"/>
              </a:rPr>
              <a:t>Outpatient Only</a:t>
            </a:r>
            <a:endParaRPr lang="en-US" sz="1733" dirty="0"/>
          </a:p>
        </p:txBody>
      </p:sp>
      <p:sp>
        <p:nvSpPr>
          <p:cNvPr id="14" name="Title 1"/>
          <p:cNvSpPr txBox="1">
            <a:spLocks/>
          </p:cNvSpPr>
          <p:nvPr/>
        </p:nvSpPr>
        <p:spPr>
          <a:xfrm>
            <a:off x="655528" y="-583712"/>
            <a:ext cx="10732155" cy="1841229"/>
          </a:xfrm>
          <a:prstGeom prst="rect">
            <a:avLst/>
          </a:prstGeom>
        </p:spPr>
        <p:txBody>
          <a:bodyPr vert="horz" lIns="121920" tIns="60960" rIns="121920" bIns="6096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a:r>
              <a:rPr lang="en-US" sz="5867" dirty="0"/>
              <a:t>CPMC</a:t>
            </a:r>
            <a:r>
              <a:rPr lang="en-US" sz="5867" b="1" dirty="0"/>
              <a:t>2020</a:t>
            </a:r>
            <a:r>
              <a:rPr lang="en-US" sz="5867" dirty="0"/>
              <a:t>: The Big Picture</a:t>
            </a:r>
          </a:p>
        </p:txBody>
      </p:sp>
      <p:sp>
        <p:nvSpPr>
          <p:cNvPr id="6" name="Dark Rect"/>
          <p:cNvSpPr/>
          <p:nvPr/>
        </p:nvSpPr>
        <p:spPr>
          <a:xfrm>
            <a:off x="1" y="0"/>
            <a:ext cx="12190476" cy="6858000"/>
          </a:xfrm>
          <a:prstGeom prst="rect">
            <a:avLst/>
          </a:prstGeom>
          <a:solidFill>
            <a:srgbClr val="000000">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otal Beds"/>
          <p:cNvSpPr txBox="1">
            <a:spLocks/>
          </p:cNvSpPr>
          <p:nvPr/>
        </p:nvSpPr>
        <p:spPr>
          <a:xfrm>
            <a:off x="3709854" y="2991851"/>
            <a:ext cx="4532196" cy="1239216"/>
          </a:xfrm>
          <a:prstGeom prst="rect">
            <a:avLst/>
          </a:prstGeom>
          <a:solidFill>
            <a:srgbClr val="00AAA0">
              <a:alpha val="94118"/>
            </a:srgbClr>
          </a:solidFill>
          <a:effectLst>
            <a:outerShdw blurRad="965200" dir="5400000" sx="136000" sy="136000" algn="t" rotWithShape="0">
              <a:prstClr val="black">
                <a:alpha val="85000"/>
              </a:prstClr>
            </a:outerShdw>
            <a:softEdge rad="0"/>
          </a:effectLst>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5867" b="0" dirty="0"/>
              <a:t>519 TOTAL </a:t>
            </a:r>
          </a:p>
          <a:p>
            <a:pPr algn="ctr">
              <a:lnSpc>
                <a:spcPct val="80000"/>
              </a:lnSpc>
              <a:spcBef>
                <a:spcPts val="100"/>
              </a:spcBef>
            </a:pPr>
            <a:r>
              <a:rPr lang="en-US" sz="2800" b="0" dirty="0"/>
              <a:t>Licensed Acute BEDS</a:t>
            </a:r>
          </a:p>
        </p:txBody>
      </p:sp>
    </p:spTree>
    <p:extLst>
      <p:ext uri="{BB962C8B-B14F-4D97-AF65-F5344CB8AC3E}">
        <p14:creationId xmlns:p14="http://schemas.microsoft.com/office/powerpoint/2010/main" val="409991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P spid="6"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53" y="899650"/>
            <a:ext cx="3467054" cy="2426357"/>
          </a:xfrm>
          <a:prstGeom prst="rect">
            <a:avLst/>
          </a:prstGeom>
        </p:spPr>
      </p:pic>
      <p:sp>
        <p:nvSpPr>
          <p:cNvPr id="3" name="Rectangle 2"/>
          <p:cNvSpPr/>
          <p:nvPr/>
        </p:nvSpPr>
        <p:spPr>
          <a:xfrm>
            <a:off x="563525" y="893135"/>
            <a:ext cx="3482481" cy="243287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bIns="0" rtlCol="0" anchor="ctr" anchorCtr="0"/>
          <a:lstStyle/>
          <a:p>
            <a:r>
              <a:rPr lang="en-US" dirty="0" smtClean="0">
                <a:solidFill>
                  <a:schemeClr val="bg1"/>
                </a:solidFill>
              </a:rPr>
              <a:t>Cancer Services</a:t>
            </a:r>
          </a:p>
          <a:p>
            <a:r>
              <a:rPr lang="en-US" sz="1600" dirty="0" smtClean="0">
                <a:solidFill>
                  <a:schemeClr val="bg1"/>
                </a:solidFill>
              </a:rPr>
              <a:t>• Radiation, Navigation, Infusion</a:t>
            </a:r>
          </a:p>
          <a:p>
            <a:r>
              <a:rPr lang="en-US" dirty="0">
                <a:solidFill>
                  <a:schemeClr val="bg1"/>
                </a:solidFill>
              </a:rPr>
              <a:t>Cardiology - OP Diagnostics</a:t>
            </a:r>
          </a:p>
          <a:p>
            <a:r>
              <a:rPr lang="en-US" dirty="0" smtClean="0">
                <a:solidFill>
                  <a:schemeClr val="bg1"/>
                </a:solidFill>
              </a:rPr>
              <a:t>Dialysis OP </a:t>
            </a:r>
            <a:r>
              <a:rPr lang="en-US" sz="1400" dirty="0" smtClean="0">
                <a:solidFill>
                  <a:schemeClr val="bg1"/>
                </a:solidFill>
              </a:rPr>
              <a:t>(</a:t>
            </a:r>
            <a:r>
              <a:rPr lang="en-US" sz="1400" dirty="0" err="1" smtClean="0">
                <a:solidFill>
                  <a:schemeClr val="bg1"/>
                </a:solidFill>
              </a:rPr>
              <a:t>Davita</a:t>
            </a:r>
            <a:r>
              <a:rPr lang="en-US" sz="1400" dirty="0" smtClean="0">
                <a:solidFill>
                  <a:schemeClr val="bg1"/>
                </a:solidFill>
              </a:rPr>
              <a:t>)</a:t>
            </a:r>
            <a:endParaRPr lang="en-US" sz="1400" dirty="0">
              <a:solidFill>
                <a:schemeClr val="bg1"/>
              </a:solidFill>
            </a:endParaRPr>
          </a:p>
          <a:p>
            <a:r>
              <a:rPr lang="en-US" dirty="0">
                <a:solidFill>
                  <a:schemeClr val="bg1"/>
                </a:solidFill>
              </a:rPr>
              <a:t>Hematology</a:t>
            </a:r>
          </a:p>
          <a:p>
            <a:r>
              <a:rPr lang="en-US" dirty="0" smtClean="0">
                <a:solidFill>
                  <a:schemeClr val="bg1"/>
                </a:solidFill>
              </a:rPr>
              <a:t>Mammography</a:t>
            </a:r>
          </a:p>
          <a:p>
            <a:r>
              <a:rPr lang="en-US" dirty="0" smtClean="0">
                <a:solidFill>
                  <a:schemeClr val="bg1"/>
                </a:solidFill>
              </a:rPr>
              <a:t>• </a:t>
            </a:r>
            <a:r>
              <a:rPr lang="en-US" sz="1600" dirty="0" smtClean="0">
                <a:solidFill>
                  <a:schemeClr val="bg1"/>
                </a:solidFill>
              </a:rPr>
              <a:t>Diagnostic, Screening, Ultrasound</a:t>
            </a:r>
            <a:endParaRPr lang="en-US" sz="1600"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160" y="2126890"/>
            <a:ext cx="1018388" cy="367848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488" y="4090478"/>
            <a:ext cx="3543300" cy="23907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8549" y="1004944"/>
            <a:ext cx="4305300" cy="2390775"/>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8554" y="3979339"/>
            <a:ext cx="4311773" cy="2394370"/>
          </a:xfrm>
          <a:prstGeom prst="rect">
            <a:avLst/>
          </a:prstGeom>
        </p:spPr>
      </p:pic>
      <p:sp>
        <p:nvSpPr>
          <p:cNvPr id="14" name="Outline Text Box"/>
          <p:cNvSpPr/>
          <p:nvPr/>
        </p:nvSpPr>
        <p:spPr>
          <a:xfrm>
            <a:off x="4118662" y="136069"/>
            <a:ext cx="3270194" cy="888764"/>
          </a:xfrm>
          <a:prstGeom prst="rect">
            <a:avLst/>
          </a:prstGeom>
          <a:solidFill>
            <a:srgbClr val="FFFFFF">
              <a:alpha val="72157"/>
            </a:srgbClr>
          </a:solidFill>
          <a:ln>
            <a:solidFill>
              <a:srgbClr val="00AA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illed box"/>
          <p:cNvSpPr/>
          <p:nvPr/>
        </p:nvSpPr>
        <p:spPr>
          <a:xfrm>
            <a:off x="4247054" y="244238"/>
            <a:ext cx="787052" cy="694944"/>
          </a:xfrm>
          <a:prstGeom prst="rect">
            <a:avLst/>
          </a:prstGeom>
          <a:solidFill>
            <a:srgbClr val="00AA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p:cNvSpPr txBox="1">
            <a:spLocks/>
          </p:cNvSpPr>
          <p:nvPr/>
        </p:nvSpPr>
        <p:spPr>
          <a:xfrm>
            <a:off x="4957905" y="527578"/>
            <a:ext cx="2430951" cy="475989"/>
          </a:xfrm>
          <a:prstGeom prst="rect">
            <a:avLst/>
          </a:prstGeom>
        </p:spPr>
        <p:txBody>
          <a:bodyPr vert="horz" lIns="18288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r>
              <a:rPr lang="en-US" b="0" dirty="0" smtClean="0">
                <a:solidFill>
                  <a:srgbClr val="00AAA0"/>
                </a:solidFill>
              </a:rPr>
              <a:t>Services</a:t>
            </a:r>
            <a:endParaRPr lang="en-US" b="0" dirty="0">
              <a:solidFill>
                <a:srgbClr val="00AAA0"/>
              </a:solidFill>
            </a:endParaRPr>
          </a:p>
        </p:txBody>
      </p:sp>
      <p:sp>
        <p:nvSpPr>
          <p:cNvPr id="20" name="Title"/>
          <p:cNvSpPr txBox="1">
            <a:spLocks/>
          </p:cNvSpPr>
          <p:nvPr/>
        </p:nvSpPr>
        <p:spPr>
          <a:xfrm>
            <a:off x="4945379" y="144225"/>
            <a:ext cx="2576284" cy="475989"/>
          </a:xfrm>
          <a:prstGeom prst="rect">
            <a:avLst/>
          </a:prstGeom>
        </p:spPr>
        <p:txBody>
          <a:bodyPr vert="horz" lIns="18288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r>
              <a:rPr lang="en-US" dirty="0" smtClean="0">
                <a:solidFill>
                  <a:srgbClr val="00AAA0"/>
                </a:solidFill>
              </a:rPr>
              <a:t>Medical</a:t>
            </a:r>
            <a:endParaRPr lang="en-US" dirty="0">
              <a:solidFill>
                <a:srgbClr val="00AAA0"/>
              </a:solidFill>
            </a:endParaRPr>
          </a:p>
        </p:txBody>
      </p:sp>
      <p:sp>
        <p:nvSpPr>
          <p:cNvPr id="22" name="Rectangle 21"/>
          <p:cNvSpPr/>
          <p:nvPr/>
        </p:nvSpPr>
        <p:spPr>
          <a:xfrm>
            <a:off x="7848549" y="1014026"/>
            <a:ext cx="4305300" cy="2580074"/>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bIns="91440" numCol="2" spcCol="182880" rtlCol="0" anchor="t" anchorCtr="0"/>
          <a:lstStyle/>
          <a:p>
            <a:r>
              <a:rPr lang="en-US" dirty="0" smtClean="0">
                <a:solidFill>
                  <a:schemeClr val="bg1"/>
                </a:solidFill>
              </a:rPr>
              <a:t>Cardiology</a:t>
            </a:r>
          </a:p>
          <a:p>
            <a:r>
              <a:rPr lang="en-US" dirty="0" smtClean="0">
                <a:solidFill>
                  <a:schemeClr val="bg1"/>
                </a:solidFill>
              </a:rPr>
              <a:t>Critical </a:t>
            </a:r>
            <a:r>
              <a:rPr lang="en-US" dirty="0">
                <a:solidFill>
                  <a:schemeClr val="bg1"/>
                </a:solidFill>
              </a:rPr>
              <a:t>Care</a:t>
            </a:r>
          </a:p>
          <a:p>
            <a:r>
              <a:rPr lang="en-US" dirty="0" smtClean="0">
                <a:solidFill>
                  <a:schemeClr val="bg1"/>
                </a:solidFill>
              </a:rPr>
              <a:t>Dermatology</a:t>
            </a:r>
            <a:endParaRPr lang="en-US" dirty="0">
              <a:solidFill>
                <a:schemeClr val="bg1"/>
              </a:solidFill>
            </a:endParaRPr>
          </a:p>
          <a:p>
            <a:r>
              <a:rPr lang="en-US" dirty="0" smtClean="0">
                <a:solidFill>
                  <a:schemeClr val="bg1"/>
                </a:solidFill>
              </a:rPr>
              <a:t>Endocrine</a:t>
            </a:r>
            <a:endParaRPr lang="en-US" dirty="0">
              <a:solidFill>
                <a:schemeClr val="bg1"/>
              </a:solidFill>
            </a:endParaRPr>
          </a:p>
          <a:p>
            <a:r>
              <a:rPr lang="en-US" dirty="0" smtClean="0">
                <a:solidFill>
                  <a:schemeClr val="bg1"/>
                </a:solidFill>
              </a:rPr>
              <a:t>Gastrointestinal   </a:t>
            </a:r>
          </a:p>
          <a:p>
            <a:r>
              <a:rPr lang="en-US" sz="1400" dirty="0" smtClean="0">
                <a:solidFill>
                  <a:schemeClr val="bg1"/>
                </a:solidFill>
              </a:rPr>
              <a:t> (including motility, IES)</a:t>
            </a:r>
          </a:p>
          <a:p>
            <a:r>
              <a:rPr lang="en-US" dirty="0" smtClean="0">
                <a:solidFill>
                  <a:schemeClr val="bg1"/>
                </a:solidFill>
              </a:rPr>
              <a:t>General </a:t>
            </a:r>
            <a:r>
              <a:rPr lang="en-US" dirty="0">
                <a:solidFill>
                  <a:schemeClr val="bg1"/>
                </a:solidFill>
              </a:rPr>
              <a:t>Medicine</a:t>
            </a:r>
          </a:p>
          <a:p>
            <a:r>
              <a:rPr lang="en-US" dirty="0" smtClean="0">
                <a:solidFill>
                  <a:schemeClr val="bg1"/>
                </a:solidFill>
              </a:rPr>
              <a:t>Gynecology</a:t>
            </a:r>
          </a:p>
          <a:p>
            <a:r>
              <a:rPr lang="en-US" dirty="0" smtClean="0">
                <a:solidFill>
                  <a:schemeClr val="bg1"/>
                </a:solidFill>
              </a:rPr>
              <a:t>Hematology </a:t>
            </a:r>
          </a:p>
          <a:p>
            <a:r>
              <a:rPr lang="en-US" dirty="0">
                <a:solidFill>
                  <a:schemeClr val="bg1"/>
                </a:solidFill>
              </a:rPr>
              <a:t>Infectious Disease</a:t>
            </a:r>
          </a:p>
          <a:p>
            <a:r>
              <a:rPr lang="en-US" dirty="0" smtClean="0">
                <a:solidFill>
                  <a:schemeClr val="bg1"/>
                </a:solidFill>
              </a:rPr>
              <a:t>Neurology</a:t>
            </a:r>
          </a:p>
          <a:p>
            <a:r>
              <a:rPr lang="en-US" dirty="0" smtClean="0">
                <a:solidFill>
                  <a:schemeClr val="bg1"/>
                </a:solidFill>
              </a:rPr>
              <a:t>Nephrology</a:t>
            </a:r>
          </a:p>
          <a:p>
            <a:r>
              <a:rPr lang="en-US" dirty="0" smtClean="0">
                <a:solidFill>
                  <a:schemeClr val="bg1"/>
                </a:solidFill>
              </a:rPr>
              <a:t>Obstetrics</a:t>
            </a:r>
          </a:p>
          <a:p>
            <a:r>
              <a:rPr lang="en-US" dirty="0" smtClean="0">
                <a:solidFill>
                  <a:schemeClr val="bg1"/>
                </a:solidFill>
              </a:rPr>
              <a:t>Oncology</a:t>
            </a:r>
          </a:p>
          <a:p>
            <a:r>
              <a:rPr lang="en-US" dirty="0" smtClean="0">
                <a:solidFill>
                  <a:schemeClr val="bg1"/>
                </a:solidFill>
              </a:rPr>
              <a:t>Pediatrics</a:t>
            </a:r>
            <a:endParaRPr lang="en-US" dirty="0">
              <a:solidFill>
                <a:schemeClr val="bg1"/>
              </a:solidFill>
            </a:endParaRPr>
          </a:p>
          <a:p>
            <a:r>
              <a:rPr lang="en-US" dirty="0" smtClean="0">
                <a:solidFill>
                  <a:schemeClr val="bg1"/>
                </a:solidFill>
              </a:rPr>
              <a:t>Pulmonary</a:t>
            </a:r>
          </a:p>
          <a:p>
            <a:r>
              <a:rPr lang="en-US" dirty="0" smtClean="0">
                <a:solidFill>
                  <a:schemeClr val="bg1"/>
                </a:solidFill>
              </a:rPr>
              <a:t>Rheumatology</a:t>
            </a:r>
            <a:endParaRPr lang="en-US" dirty="0">
              <a:solidFill>
                <a:schemeClr val="bg1"/>
              </a:solidFill>
            </a:endParaRPr>
          </a:p>
        </p:txBody>
      </p:sp>
      <p:sp>
        <p:nvSpPr>
          <p:cNvPr id="24" name="Rectangle 23"/>
          <p:cNvSpPr/>
          <p:nvPr/>
        </p:nvSpPr>
        <p:spPr>
          <a:xfrm>
            <a:off x="7492327" y="3966616"/>
            <a:ext cx="4317999" cy="2407093"/>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bIns="457200" numCol="2" spcCol="182880" rtlCol="0" anchor="t" anchorCtr="0"/>
          <a:lstStyle/>
          <a:p>
            <a:r>
              <a:rPr lang="en-US" dirty="0" smtClean="0">
                <a:solidFill>
                  <a:schemeClr val="bg1"/>
                </a:solidFill>
              </a:rPr>
              <a:t>Cardiology</a:t>
            </a:r>
          </a:p>
          <a:p>
            <a:r>
              <a:rPr lang="en-US" dirty="0" smtClean="0">
                <a:solidFill>
                  <a:schemeClr val="bg1"/>
                </a:solidFill>
              </a:rPr>
              <a:t>Critical </a:t>
            </a:r>
            <a:r>
              <a:rPr lang="en-US" dirty="0">
                <a:solidFill>
                  <a:schemeClr val="bg1"/>
                </a:solidFill>
              </a:rPr>
              <a:t>Care</a:t>
            </a:r>
          </a:p>
          <a:p>
            <a:r>
              <a:rPr lang="en-US" dirty="0" smtClean="0">
                <a:solidFill>
                  <a:schemeClr val="bg1"/>
                </a:solidFill>
              </a:rPr>
              <a:t>Dermatology</a:t>
            </a:r>
            <a:endParaRPr lang="en-US" dirty="0">
              <a:solidFill>
                <a:schemeClr val="bg1"/>
              </a:solidFill>
            </a:endParaRPr>
          </a:p>
          <a:p>
            <a:r>
              <a:rPr lang="en-US" dirty="0" smtClean="0">
                <a:solidFill>
                  <a:schemeClr val="bg1"/>
                </a:solidFill>
              </a:rPr>
              <a:t>Endocrine</a:t>
            </a:r>
            <a:endParaRPr lang="en-US" dirty="0">
              <a:solidFill>
                <a:schemeClr val="bg1"/>
              </a:solidFill>
            </a:endParaRPr>
          </a:p>
          <a:p>
            <a:r>
              <a:rPr lang="en-US" dirty="0" smtClean="0">
                <a:solidFill>
                  <a:schemeClr val="bg1"/>
                </a:solidFill>
              </a:rPr>
              <a:t>Gastrointestinal</a:t>
            </a:r>
          </a:p>
          <a:p>
            <a:r>
              <a:rPr lang="en-US" dirty="0">
                <a:solidFill>
                  <a:schemeClr val="bg1"/>
                </a:solidFill>
              </a:rPr>
              <a:t>General Medicine</a:t>
            </a:r>
          </a:p>
          <a:p>
            <a:endParaRPr lang="en-US" dirty="0" smtClean="0">
              <a:solidFill>
                <a:schemeClr val="bg1"/>
              </a:solidFill>
            </a:endParaRPr>
          </a:p>
          <a:p>
            <a:pPr>
              <a:lnSpc>
                <a:spcPct val="80000"/>
              </a:lnSpc>
            </a:pPr>
            <a:r>
              <a:rPr lang="en-US" dirty="0" smtClean="0">
                <a:solidFill>
                  <a:schemeClr val="bg1"/>
                </a:solidFill>
              </a:rPr>
              <a:t>Geriatrics </a:t>
            </a:r>
            <a:br>
              <a:rPr lang="en-US" dirty="0" smtClean="0">
                <a:solidFill>
                  <a:schemeClr val="bg1"/>
                </a:solidFill>
              </a:rPr>
            </a:br>
            <a:r>
              <a:rPr lang="en-US" dirty="0" smtClean="0">
                <a:solidFill>
                  <a:schemeClr val="bg1"/>
                </a:solidFill>
              </a:rPr>
              <a:t>  </a:t>
            </a:r>
            <a:r>
              <a:rPr lang="en-US" sz="1400" dirty="0" smtClean="0">
                <a:solidFill>
                  <a:schemeClr val="bg1"/>
                </a:solidFill>
              </a:rPr>
              <a:t>(Acute Care for Elderly)</a:t>
            </a:r>
          </a:p>
          <a:p>
            <a:r>
              <a:rPr lang="en-US" dirty="0" smtClean="0">
                <a:solidFill>
                  <a:schemeClr val="bg1"/>
                </a:solidFill>
              </a:rPr>
              <a:t>Infectious Disease</a:t>
            </a:r>
          </a:p>
          <a:p>
            <a:r>
              <a:rPr lang="en-US" dirty="0" smtClean="0">
                <a:solidFill>
                  <a:schemeClr val="bg1"/>
                </a:solidFill>
              </a:rPr>
              <a:t>Nephrology</a:t>
            </a:r>
          </a:p>
          <a:p>
            <a:r>
              <a:rPr lang="en-US" dirty="0" smtClean="0">
                <a:solidFill>
                  <a:schemeClr val="bg1"/>
                </a:solidFill>
              </a:rPr>
              <a:t>Obstetrics</a:t>
            </a:r>
          </a:p>
          <a:p>
            <a:r>
              <a:rPr lang="en-US" dirty="0" smtClean="0">
                <a:solidFill>
                  <a:schemeClr val="bg1"/>
                </a:solidFill>
              </a:rPr>
              <a:t>Pulmonary</a:t>
            </a:r>
          </a:p>
          <a:p>
            <a:r>
              <a:rPr lang="en-US" dirty="0" smtClean="0">
                <a:solidFill>
                  <a:schemeClr val="bg1"/>
                </a:solidFill>
              </a:rPr>
              <a:t>Rheumatology</a:t>
            </a:r>
            <a:endParaRPr lang="en-US" dirty="0">
              <a:solidFill>
                <a:schemeClr val="bg1"/>
              </a:solidFill>
            </a:endParaRPr>
          </a:p>
        </p:txBody>
      </p:sp>
      <p:sp>
        <p:nvSpPr>
          <p:cNvPr id="25" name="Rectangle 24"/>
          <p:cNvSpPr/>
          <p:nvPr/>
        </p:nvSpPr>
        <p:spPr>
          <a:xfrm>
            <a:off x="607973" y="4080539"/>
            <a:ext cx="3575815" cy="2593216"/>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numCol="2" spcCol="91440" rtlCol="0" anchor="t" anchorCtr="0"/>
          <a:lstStyle/>
          <a:p>
            <a:r>
              <a:rPr lang="en-US" dirty="0" smtClean="0">
                <a:solidFill>
                  <a:schemeClr val="bg1"/>
                </a:solidFill>
              </a:rPr>
              <a:t>Cardiology</a:t>
            </a:r>
          </a:p>
          <a:p>
            <a:r>
              <a:rPr lang="en-US" dirty="0">
                <a:solidFill>
                  <a:schemeClr val="bg1"/>
                </a:solidFill>
              </a:rPr>
              <a:t>Critical Care</a:t>
            </a:r>
          </a:p>
          <a:p>
            <a:r>
              <a:rPr lang="en-US" dirty="0" smtClean="0">
                <a:solidFill>
                  <a:schemeClr val="bg1"/>
                </a:solidFill>
              </a:rPr>
              <a:t>Dermatology </a:t>
            </a:r>
          </a:p>
          <a:p>
            <a:r>
              <a:rPr lang="en-US" dirty="0" smtClean="0">
                <a:solidFill>
                  <a:schemeClr val="bg1"/>
                </a:solidFill>
              </a:rPr>
              <a:t>Dialysis OP </a:t>
            </a:r>
            <a:br>
              <a:rPr lang="en-US" dirty="0" smtClean="0">
                <a:solidFill>
                  <a:schemeClr val="bg1"/>
                </a:solidFill>
              </a:rPr>
            </a:br>
            <a:r>
              <a:rPr lang="en-US" sz="1400" dirty="0" smtClean="0">
                <a:solidFill>
                  <a:schemeClr val="bg1"/>
                </a:solidFill>
              </a:rPr>
              <a:t>  (</a:t>
            </a:r>
            <a:r>
              <a:rPr lang="en-US" sz="1400" dirty="0" err="1" smtClean="0">
                <a:solidFill>
                  <a:schemeClr val="bg1"/>
                </a:solidFill>
              </a:rPr>
              <a:t>Davita</a:t>
            </a:r>
            <a:r>
              <a:rPr lang="en-US" sz="1400" dirty="0" smtClean="0">
                <a:solidFill>
                  <a:schemeClr val="bg1"/>
                </a:solidFill>
              </a:rPr>
              <a:t>)</a:t>
            </a:r>
            <a:endParaRPr lang="en-US" dirty="0">
              <a:solidFill>
                <a:schemeClr val="bg1"/>
              </a:solidFill>
            </a:endParaRPr>
          </a:p>
          <a:p>
            <a:r>
              <a:rPr lang="en-US" dirty="0" smtClean="0">
                <a:solidFill>
                  <a:schemeClr val="bg1"/>
                </a:solidFill>
              </a:rPr>
              <a:t>Endocrine</a:t>
            </a:r>
            <a:endParaRPr lang="en-US" dirty="0">
              <a:solidFill>
                <a:schemeClr val="bg1"/>
              </a:solidFill>
            </a:endParaRPr>
          </a:p>
          <a:p>
            <a:r>
              <a:rPr lang="en-US" dirty="0" smtClean="0">
                <a:solidFill>
                  <a:schemeClr val="bg1"/>
                </a:solidFill>
              </a:rPr>
              <a:t>Gastrointestinal</a:t>
            </a:r>
          </a:p>
          <a:p>
            <a:r>
              <a:rPr lang="en-US" dirty="0" smtClean="0">
                <a:solidFill>
                  <a:schemeClr val="bg1"/>
                </a:solidFill>
              </a:rPr>
              <a:t>General</a:t>
            </a:r>
          </a:p>
          <a:p>
            <a:r>
              <a:rPr lang="en-US" dirty="0">
                <a:solidFill>
                  <a:schemeClr val="bg1"/>
                </a:solidFill>
              </a:rPr>
              <a:t> </a:t>
            </a:r>
            <a:r>
              <a:rPr lang="en-US" dirty="0" smtClean="0">
                <a:solidFill>
                  <a:schemeClr val="bg1"/>
                </a:solidFill>
              </a:rPr>
              <a:t>Medicine</a:t>
            </a:r>
            <a:endParaRPr lang="en-US" dirty="0">
              <a:solidFill>
                <a:schemeClr val="bg1"/>
              </a:solidFill>
            </a:endParaRPr>
          </a:p>
          <a:p>
            <a:r>
              <a:rPr lang="en-US" dirty="0" smtClean="0">
                <a:solidFill>
                  <a:schemeClr val="bg1"/>
                </a:solidFill>
              </a:rPr>
              <a:t/>
            </a:r>
            <a:br>
              <a:rPr lang="en-US" dirty="0" smtClean="0">
                <a:solidFill>
                  <a:schemeClr val="bg1"/>
                </a:solidFill>
              </a:rPr>
            </a:br>
            <a:r>
              <a:rPr lang="en-US" dirty="0" smtClean="0">
                <a:solidFill>
                  <a:schemeClr val="bg1"/>
                </a:solidFill>
              </a:rPr>
              <a:t>Geriatrics</a:t>
            </a:r>
            <a:endParaRPr lang="en-US" dirty="0">
              <a:solidFill>
                <a:schemeClr val="bg1"/>
              </a:solidFill>
            </a:endParaRPr>
          </a:p>
          <a:p>
            <a:r>
              <a:rPr lang="en-US" dirty="0" smtClean="0">
                <a:solidFill>
                  <a:schemeClr val="bg1"/>
                </a:solidFill>
              </a:rPr>
              <a:t>Infectious</a:t>
            </a:r>
            <a:br>
              <a:rPr lang="en-US" dirty="0" smtClean="0">
                <a:solidFill>
                  <a:schemeClr val="bg1"/>
                </a:solidFill>
              </a:rPr>
            </a:br>
            <a:r>
              <a:rPr lang="en-US" dirty="0" smtClean="0">
                <a:solidFill>
                  <a:schemeClr val="bg1"/>
                </a:solidFill>
              </a:rPr>
              <a:t> Disease</a:t>
            </a:r>
          </a:p>
          <a:p>
            <a:r>
              <a:rPr lang="en-US" dirty="0" smtClean="0">
                <a:solidFill>
                  <a:schemeClr val="bg1"/>
                </a:solidFill>
              </a:rPr>
              <a:t>Nephrology</a:t>
            </a:r>
          </a:p>
          <a:p>
            <a:r>
              <a:rPr lang="en-US" dirty="0" smtClean="0">
                <a:solidFill>
                  <a:schemeClr val="bg1"/>
                </a:solidFill>
              </a:rPr>
              <a:t>Neurology</a:t>
            </a:r>
          </a:p>
          <a:p>
            <a:r>
              <a:rPr lang="en-US" dirty="0" smtClean="0">
                <a:solidFill>
                  <a:schemeClr val="bg1"/>
                </a:solidFill>
              </a:rPr>
              <a:t>Pulmonary</a:t>
            </a:r>
          </a:p>
          <a:p>
            <a:r>
              <a:rPr lang="en-US" dirty="0" smtClean="0">
                <a:solidFill>
                  <a:schemeClr val="bg1"/>
                </a:solidFill>
              </a:rPr>
              <a:t>Psychiatry</a:t>
            </a:r>
          </a:p>
          <a:p>
            <a:r>
              <a:rPr lang="en-US" dirty="0" smtClean="0">
                <a:solidFill>
                  <a:schemeClr val="bg1"/>
                </a:solidFill>
              </a:rPr>
              <a:t>Rehab</a:t>
            </a:r>
          </a:p>
          <a:p>
            <a:r>
              <a:rPr lang="en-US" dirty="0">
                <a:solidFill>
                  <a:schemeClr val="bg1"/>
                </a:solidFill>
              </a:rPr>
              <a:t>Rheumatology</a:t>
            </a:r>
          </a:p>
          <a:p>
            <a:endParaRPr lang="en-US" dirty="0" smtClean="0">
              <a:solidFill>
                <a:schemeClr val="bg1"/>
              </a:solidFill>
            </a:endParaRPr>
          </a:p>
        </p:txBody>
      </p:sp>
      <p:sp>
        <p:nvSpPr>
          <p:cNvPr id="27" name="Title 1"/>
          <p:cNvSpPr txBox="1">
            <a:spLocks/>
          </p:cNvSpPr>
          <p:nvPr/>
        </p:nvSpPr>
        <p:spPr>
          <a:xfrm>
            <a:off x="5700164" y="5891737"/>
            <a:ext cx="3264280" cy="630836"/>
          </a:xfrm>
          <a:prstGeom prst="rect">
            <a:avLst/>
          </a:prstGeom>
          <a:solidFill>
            <a:srgbClr val="00AAA0">
              <a:alpha val="83922"/>
            </a:srgbClr>
          </a:solid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dirty="0"/>
              <a:t>Mission </a:t>
            </a:r>
            <a:r>
              <a:rPr lang="en-US" sz="2800" dirty="0" err="1"/>
              <a:t>bernal</a:t>
            </a:r>
            <a:r>
              <a:rPr lang="en-US" sz="2800" dirty="0"/>
              <a:t/>
            </a:r>
            <a:br>
              <a:rPr lang="en-US" sz="2800" dirty="0"/>
            </a:br>
            <a:r>
              <a:rPr lang="en-US" sz="1600" cap="none" dirty="0">
                <a:latin typeface="+mn-lt"/>
              </a:rPr>
              <a:t>120 </a:t>
            </a:r>
            <a:r>
              <a:rPr lang="en-US" sz="1600" cap="none" dirty="0" smtClean="0">
                <a:latin typeface="+mn-lt"/>
              </a:rPr>
              <a:t>Acute Beds</a:t>
            </a:r>
            <a:endParaRPr lang="en-US" sz="1800" dirty="0">
              <a:latin typeface="+mn-lt"/>
            </a:endParaRPr>
          </a:p>
        </p:txBody>
      </p:sp>
      <p:sp>
        <p:nvSpPr>
          <p:cNvPr id="28" name="Title 1"/>
          <p:cNvSpPr txBox="1">
            <a:spLocks/>
          </p:cNvSpPr>
          <p:nvPr/>
        </p:nvSpPr>
        <p:spPr>
          <a:xfrm>
            <a:off x="5815199" y="2867657"/>
            <a:ext cx="2153099" cy="630836"/>
          </a:xfrm>
          <a:prstGeom prst="rect">
            <a:avLst/>
          </a:prstGeom>
          <a:solidFill>
            <a:srgbClr val="00AAA0">
              <a:alpha val="83922"/>
            </a:srgbClr>
          </a:solid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dirty="0" smtClean="0"/>
              <a:t>Van Ness</a:t>
            </a:r>
          </a:p>
          <a:p>
            <a:pPr algn="ctr">
              <a:lnSpc>
                <a:spcPct val="80000"/>
              </a:lnSpc>
              <a:spcBef>
                <a:spcPts val="100"/>
              </a:spcBef>
            </a:pPr>
            <a:r>
              <a:rPr lang="en-US" sz="1600" cap="none" dirty="0">
                <a:latin typeface="+mn-lt"/>
              </a:rPr>
              <a:t>274 </a:t>
            </a:r>
            <a:r>
              <a:rPr lang="en-US" sz="1600" cap="none" dirty="0" smtClean="0">
                <a:latin typeface="+mn-lt"/>
              </a:rPr>
              <a:t>Acute Beds</a:t>
            </a:r>
            <a:endParaRPr lang="en-US" sz="1600" dirty="0">
              <a:latin typeface="+mn-lt"/>
            </a:endParaRPr>
          </a:p>
        </p:txBody>
      </p:sp>
      <p:sp>
        <p:nvSpPr>
          <p:cNvPr id="32" name="Title 1"/>
          <p:cNvSpPr>
            <a:spLocks noGrp="1"/>
          </p:cNvSpPr>
          <p:nvPr>
            <p:ph type="title"/>
          </p:nvPr>
        </p:nvSpPr>
        <p:spPr>
          <a:xfrm>
            <a:off x="3830203" y="1378717"/>
            <a:ext cx="3306725" cy="630836"/>
          </a:xfrm>
          <a:solidFill>
            <a:srgbClr val="00AAA0">
              <a:alpha val="83922"/>
            </a:srgbClr>
          </a:solidFill>
        </p:spPr>
        <p:txBody>
          <a:bodyPr anchor="ctr" anchorCtr="0"/>
          <a:lstStyle/>
          <a:p>
            <a:pPr algn="ctr">
              <a:lnSpc>
                <a:spcPct val="80000"/>
              </a:lnSpc>
              <a:spcBef>
                <a:spcPts val="100"/>
              </a:spcBef>
            </a:pPr>
            <a:r>
              <a:rPr lang="en-US" sz="2800" cap="all" dirty="0">
                <a:solidFill>
                  <a:schemeClr val="bg1"/>
                </a:solidFill>
              </a:rPr>
              <a:t>Pacific Heights</a:t>
            </a:r>
            <a:r>
              <a:rPr lang="en-US" sz="2800" dirty="0">
                <a:solidFill>
                  <a:schemeClr val="bg1"/>
                </a:solidFill>
              </a:rPr>
              <a:t/>
            </a:r>
            <a:br>
              <a:rPr lang="en-US" sz="2800" dirty="0">
                <a:solidFill>
                  <a:schemeClr val="bg1"/>
                </a:solidFill>
              </a:rPr>
            </a:br>
            <a:r>
              <a:rPr lang="en-US" sz="1600" dirty="0">
                <a:solidFill>
                  <a:schemeClr val="bg1"/>
                </a:solidFill>
                <a:latin typeface="+mn-lt"/>
              </a:rPr>
              <a:t>Outpatient Only</a:t>
            </a:r>
            <a:endParaRPr lang="en-US" sz="1800" dirty="0">
              <a:solidFill>
                <a:schemeClr val="bg1"/>
              </a:solidFill>
              <a:latin typeface="+mn-lt"/>
            </a:endParaRPr>
          </a:p>
        </p:txBody>
      </p:sp>
      <p:sp>
        <p:nvSpPr>
          <p:cNvPr id="21" name="Title 1"/>
          <p:cNvSpPr txBox="1">
            <a:spLocks/>
          </p:cNvSpPr>
          <p:nvPr/>
        </p:nvSpPr>
        <p:spPr>
          <a:xfrm>
            <a:off x="3822853" y="4310726"/>
            <a:ext cx="2153099" cy="858105"/>
          </a:xfrm>
          <a:prstGeom prst="rect">
            <a:avLst/>
          </a:prstGeom>
          <a:solidFill>
            <a:srgbClr val="00AAA0">
              <a:alpha val="83922"/>
            </a:srgbClr>
          </a:solidFill>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dirty="0" smtClean="0"/>
              <a:t>Davies</a:t>
            </a:r>
            <a:r>
              <a:rPr lang="en-US" dirty="0" smtClean="0"/>
              <a:t/>
            </a:r>
            <a:br>
              <a:rPr lang="en-US" dirty="0" smtClean="0"/>
            </a:br>
            <a:r>
              <a:rPr lang="en-US" sz="1600" cap="none" dirty="0" smtClean="0">
                <a:latin typeface="+mn-lt"/>
              </a:rPr>
              <a:t>125 Acute &amp; Rehab Beds</a:t>
            </a:r>
          </a:p>
          <a:p>
            <a:pPr algn="ctr">
              <a:lnSpc>
                <a:spcPct val="80000"/>
              </a:lnSpc>
              <a:spcBef>
                <a:spcPts val="100"/>
              </a:spcBef>
            </a:pPr>
            <a:endParaRPr lang="en-US" sz="1800" dirty="0"/>
          </a:p>
        </p:txBody>
      </p:sp>
    </p:spTree>
    <p:extLst>
      <p:ext uri="{BB962C8B-B14F-4D97-AF65-F5344CB8AC3E}">
        <p14:creationId xmlns:p14="http://schemas.microsoft.com/office/powerpoint/2010/main" val="352677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11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17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53" y="899650"/>
            <a:ext cx="3467054" cy="2426357"/>
          </a:xfrm>
          <a:prstGeom prst="rect">
            <a:avLst/>
          </a:prstGeom>
        </p:spPr>
      </p:pic>
      <p:sp>
        <p:nvSpPr>
          <p:cNvPr id="3" name="Rectangle 2"/>
          <p:cNvSpPr/>
          <p:nvPr/>
        </p:nvSpPr>
        <p:spPr>
          <a:xfrm>
            <a:off x="563526" y="893135"/>
            <a:ext cx="3486896" cy="243287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numCol="2" spcCol="91440" rtlCol="0" anchor="t" anchorCtr="0"/>
          <a:lstStyle/>
          <a:p>
            <a:r>
              <a:rPr lang="en-US" dirty="0" smtClean="0"/>
              <a:t>ENT</a:t>
            </a:r>
          </a:p>
          <a:p>
            <a:r>
              <a:rPr lang="en-US" dirty="0" smtClean="0"/>
              <a:t>Hand</a:t>
            </a:r>
            <a:endParaRPr lang="en-US" dirty="0"/>
          </a:p>
          <a:p>
            <a:r>
              <a:rPr lang="en-US" dirty="0" smtClean="0"/>
              <a:t>General Surgery</a:t>
            </a:r>
          </a:p>
          <a:p>
            <a:r>
              <a:rPr lang="en-US" dirty="0" smtClean="0"/>
              <a:t>Gynecology</a:t>
            </a:r>
            <a:endParaRPr lang="en-US" dirty="0"/>
          </a:p>
          <a:p>
            <a:r>
              <a:rPr lang="en-US" dirty="0" smtClean="0"/>
              <a:t>Ophthalmology</a:t>
            </a:r>
            <a:endParaRPr lang="en-US" dirty="0"/>
          </a:p>
          <a:p>
            <a:r>
              <a:rPr lang="en-US" dirty="0" smtClean="0"/>
              <a:t>Oral /</a:t>
            </a:r>
          </a:p>
          <a:p>
            <a:r>
              <a:rPr lang="en-US" dirty="0"/>
              <a:t> </a:t>
            </a:r>
            <a:r>
              <a:rPr lang="en-US" dirty="0" smtClean="0"/>
              <a:t>Maxillofacial /</a:t>
            </a:r>
          </a:p>
          <a:p>
            <a:r>
              <a:rPr lang="en-US" dirty="0"/>
              <a:t> </a:t>
            </a:r>
            <a:r>
              <a:rPr lang="en-US" dirty="0" smtClean="0"/>
              <a:t>Dental</a:t>
            </a:r>
          </a:p>
          <a:p>
            <a:r>
              <a:rPr lang="en-US" dirty="0" smtClean="0"/>
              <a:t>Plastics</a:t>
            </a:r>
          </a:p>
          <a:p>
            <a:r>
              <a:rPr lang="en-US" sz="1400" dirty="0"/>
              <a:t> </a:t>
            </a:r>
            <a:r>
              <a:rPr lang="en-US" sz="1400" dirty="0" smtClean="0"/>
              <a:t>(Cosmetic</a:t>
            </a:r>
            <a:r>
              <a:rPr lang="en-US" sz="1400" dirty="0"/>
              <a:t>)</a:t>
            </a:r>
          </a:p>
          <a:p>
            <a:r>
              <a:rPr lang="en-US" dirty="0" smtClean="0"/>
              <a:t>Podiatry</a:t>
            </a:r>
            <a:endParaRPr lang="en-US" dirty="0"/>
          </a:p>
          <a:p>
            <a:r>
              <a:rPr lang="en-US" dirty="0"/>
              <a:t>Urology</a:t>
            </a:r>
          </a:p>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160" y="2126890"/>
            <a:ext cx="1018388" cy="367848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488" y="4090478"/>
            <a:ext cx="3543300" cy="23907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8549" y="1004944"/>
            <a:ext cx="4305300" cy="2390775"/>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8554" y="3979339"/>
            <a:ext cx="4311773" cy="2394370"/>
          </a:xfrm>
          <a:prstGeom prst="rect">
            <a:avLst/>
          </a:prstGeom>
        </p:spPr>
      </p:pic>
      <p:sp>
        <p:nvSpPr>
          <p:cNvPr id="14" name="Outline Text Box"/>
          <p:cNvSpPr/>
          <p:nvPr/>
        </p:nvSpPr>
        <p:spPr>
          <a:xfrm>
            <a:off x="4118662" y="136069"/>
            <a:ext cx="3270194" cy="888764"/>
          </a:xfrm>
          <a:prstGeom prst="rect">
            <a:avLst/>
          </a:prstGeom>
          <a:solidFill>
            <a:srgbClr val="FFFFFF">
              <a:alpha val="72157"/>
            </a:srgbClr>
          </a:solidFill>
          <a:ln>
            <a:solidFill>
              <a:srgbClr val="00AA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illed box"/>
          <p:cNvSpPr/>
          <p:nvPr/>
        </p:nvSpPr>
        <p:spPr>
          <a:xfrm>
            <a:off x="4247054" y="244238"/>
            <a:ext cx="787052" cy="694944"/>
          </a:xfrm>
          <a:prstGeom prst="rect">
            <a:avLst/>
          </a:prstGeom>
          <a:solidFill>
            <a:srgbClr val="00AA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p:cNvSpPr txBox="1">
            <a:spLocks/>
          </p:cNvSpPr>
          <p:nvPr/>
        </p:nvSpPr>
        <p:spPr>
          <a:xfrm>
            <a:off x="4957905" y="527578"/>
            <a:ext cx="2430951" cy="475989"/>
          </a:xfrm>
          <a:prstGeom prst="rect">
            <a:avLst/>
          </a:prstGeom>
        </p:spPr>
        <p:txBody>
          <a:bodyPr vert="horz" lIns="18288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r>
              <a:rPr lang="en-US" b="0" dirty="0" smtClean="0">
                <a:solidFill>
                  <a:srgbClr val="00AAA0"/>
                </a:solidFill>
              </a:rPr>
              <a:t>Services</a:t>
            </a:r>
            <a:endParaRPr lang="en-US" b="0" dirty="0">
              <a:solidFill>
                <a:srgbClr val="00AAA0"/>
              </a:solidFill>
            </a:endParaRPr>
          </a:p>
        </p:txBody>
      </p:sp>
      <p:sp>
        <p:nvSpPr>
          <p:cNvPr id="20" name="Title"/>
          <p:cNvSpPr txBox="1">
            <a:spLocks/>
          </p:cNvSpPr>
          <p:nvPr/>
        </p:nvSpPr>
        <p:spPr>
          <a:xfrm>
            <a:off x="4945379" y="144225"/>
            <a:ext cx="2576284" cy="475989"/>
          </a:xfrm>
          <a:prstGeom prst="rect">
            <a:avLst/>
          </a:prstGeom>
        </p:spPr>
        <p:txBody>
          <a:bodyPr vert="horz" lIns="18288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r>
              <a:rPr lang="en-US" dirty="0" smtClean="0">
                <a:solidFill>
                  <a:srgbClr val="00AAA0"/>
                </a:solidFill>
              </a:rPr>
              <a:t>Surgical</a:t>
            </a:r>
            <a:endParaRPr lang="en-US" dirty="0">
              <a:solidFill>
                <a:srgbClr val="00AAA0"/>
              </a:solidFill>
            </a:endParaRPr>
          </a:p>
        </p:txBody>
      </p:sp>
      <p:sp>
        <p:nvSpPr>
          <p:cNvPr id="22" name="Rectangle 21"/>
          <p:cNvSpPr/>
          <p:nvPr/>
        </p:nvSpPr>
        <p:spPr>
          <a:xfrm>
            <a:off x="7848549" y="1014025"/>
            <a:ext cx="4305300" cy="2578608"/>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91440" bIns="822960" numCol="2" spcCol="91440" rtlCol="0" anchor="t" anchorCtr="0"/>
          <a:lstStyle/>
          <a:p>
            <a:r>
              <a:rPr lang="en-US" dirty="0" smtClean="0"/>
              <a:t>Cardiovascular / Cardiothoracic</a:t>
            </a:r>
          </a:p>
          <a:p>
            <a:r>
              <a:rPr lang="en-US" dirty="0" smtClean="0"/>
              <a:t>ENT</a:t>
            </a:r>
          </a:p>
          <a:p>
            <a:r>
              <a:rPr lang="en-US" dirty="0" smtClean="0"/>
              <a:t>General </a:t>
            </a:r>
            <a:r>
              <a:rPr lang="en-US" dirty="0"/>
              <a:t>Surgery</a:t>
            </a:r>
          </a:p>
          <a:p>
            <a:r>
              <a:rPr lang="en-US" dirty="0" smtClean="0"/>
              <a:t>Gynecology</a:t>
            </a:r>
          </a:p>
          <a:p>
            <a:r>
              <a:rPr lang="en-US" dirty="0" smtClean="0"/>
              <a:t>Microsurgery</a:t>
            </a:r>
          </a:p>
          <a:p>
            <a:r>
              <a:rPr lang="en-US" dirty="0" smtClean="0"/>
              <a:t>Neurosurgery</a:t>
            </a:r>
          </a:p>
          <a:p>
            <a:r>
              <a:rPr lang="en-US" dirty="0" err="1" smtClean="0"/>
              <a:t>Neonatologic</a:t>
            </a:r>
            <a:endParaRPr lang="en-US" dirty="0" smtClean="0"/>
          </a:p>
          <a:p>
            <a:r>
              <a:rPr lang="en-US" dirty="0" smtClean="0"/>
              <a:t>Pediatric</a:t>
            </a:r>
          </a:p>
          <a:p>
            <a:r>
              <a:rPr lang="en-US" dirty="0" smtClean="0"/>
              <a:t>Spine</a:t>
            </a:r>
          </a:p>
          <a:p>
            <a:r>
              <a:rPr lang="en-US" dirty="0"/>
              <a:t>Transplant / Foregut</a:t>
            </a:r>
          </a:p>
          <a:p>
            <a:r>
              <a:rPr lang="en-US" dirty="0" smtClean="0"/>
              <a:t>Urology</a:t>
            </a:r>
          </a:p>
          <a:p>
            <a:r>
              <a:rPr lang="en-US" dirty="0" smtClean="0"/>
              <a:t>Vascular</a:t>
            </a:r>
            <a:endParaRPr lang="en-US" dirty="0"/>
          </a:p>
        </p:txBody>
      </p:sp>
      <p:sp>
        <p:nvSpPr>
          <p:cNvPr id="24" name="Rectangle 23"/>
          <p:cNvSpPr/>
          <p:nvPr/>
        </p:nvSpPr>
        <p:spPr>
          <a:xfrm>
            <a:off x="7492328" y="3966616"/>
            <a:ext cx="4305300" cy="2407093"/>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numCol="2" spcCol="182880" rtlCol="0" anchor="t" anchorCtr="0"/>
          <a:lstStyle/>
          <a:p>
            <a:r>
              <a:rPr lang="en-US" dirty="0" smtClean="0"/>
              <a:t>ENT</a:t>
            </a:r>
          </a:p>
          <a:p>
            <a:r>
              <a:rPr lang="en-US" dirty="0" smtClean="0"/>
              <a:t>Gynecology</a:t>
            </a:r>
          </a:p>
          <a:p>
            <a:r>
              <a:rPr lang="en-US" dirty="0" smtClean="0"/>
              <a:t>General Surgery</a:t>
            </a:r>
          </a:p>
          <a:p>
            <a:r>
              <a:rPr lang="en-US" dirty="0" smtClean="0"/>
              <a:t>Ophthalmology</a:t>
            </a:r>
          </a:p>
          <a:p>
            <a:r>
              <a:rPr lang="en-US" dirty="0" smtClean="0"/>
              <a:t>Orthopedics</a:t>
            </a:r>
          </a:p>
          <a:p>
            <a:r>
              <a:rPr lang="en-US" dirty="0" smtClean="0"/>
              <a:t>Plastics</a:t>
            </a:r>
          </a:p>
          <a:p>
            <a:endParaRPr lang="en-US" dirty="0" smtClean="0"/>
          </a:p>
          <a:p>
            <a:endParaRPr lang="en-US" dirty="0"/>
          </a:p>
          <a:p>
            <a:r>
              <a:rPr lang="en-US" dirty="0" smtClean="0"/>
              <a:t>Podiatry</a:t>
            </a:r>
          </a:p>
          <a:p>
            <a:r>
              <a:rPr lang="en-US" dirty="0" smtClean="0"/>
              <a:t>Urology</a:t>
            </a:r>
          </a:p>
          <a:p>
            <a:r>
              <a:rPr lang="en-US" dirty="0" smtClean="0"/>
              <a:t>Vascular Surgery</a:t>
            </a:r>
          </a:p>
        </p:txBody>
      </p:sp>
      <p:sp>
        <p:nvSpPr>
          <p:cNvPr id="25" name="Rectangle 24"/>
          <p:cNvSpPr/>
          <p:nvPr/>
        </p:nvSpPr>
        <p:spPr>
          <a:xfrm>
            <a:off x="607973" y="4088868"/>
            <a:ext cx="3570841" cy="2381693"/>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numCol="1" spcCol="0" rtlCol="0" anchor="t" anchorCtr="0"/>
          <a:lstStyle/>
          <a:p>
            <a:r>
              <a:rPr lang="en-US" dirty="0"/>
              <a:t>ENT</a:t>
            </a:r>
          </a:p>
          <a:p>
            <a:r>
              <a:rPr lang="en-US" dirty="0" smtClean="0"/>
              <a:t>Gender </a:t>
            </a:r>
            <a:r>
              <a:rPr lang="en-US" dirty="0"/>
              <a:t>Surgery</a:t>
            </a:r>
          </a:p>
          <a:p>
            <a:r>
              <a:rPr lang="en-US" dirty="0"/>
              <a:t>General </a:t>
            </a:r>
            <a:r>
              <a:rPr lang="en-US" dirty="0" smtClean="0"/>
              <a:t>Surgery</a:t>
            </a:r>
          </a:p>
          <a:p>
            <a:r>
              <a:rPr lang="en-US" dirty="0" smtClean="0"/>
              <a:t>Neurosurgery</a:t>
            </a:r>
            <a:endParaRPr lang="en-US" dirty="0"/>
          </a:p>
          <a:p>
            <a:r>
              <a:rPr lang="en-US" dirty="0"/>
              <a:t>Orthopedics </a:t>
            </a:r>
            <a:endParaRPr lang="en-US" dirty="0" smtClean="0"/>
          </a:p>
          <a:p>
            <a:r>
              <a:rPr lang="en-US" dirty="0" smtClean="0"/>
              <a:t>Spine</a:t>
            </a:r>
            <a:endParaRPr lang="en-US" dirty="0"/>
          </a:p>
          <a:p>
            <a:r>
              <a:rPr lang="en-US" dirty="0" smtClean="0"/>
              <a:t>Plastics </a:t>
            </a:r>
            <a:r>
              <a:rPr lang="en-US" sz="1400" dirty="0" smtClean="0"/>
              <a:t>(Microsurgery)</a:t>
            </a:r>
            <a:endParaRPr lang="en-US" sz="1400" dirty="0"/>
          </a:p>
        </p:txBody>
      </p:sp>
      <p:sp>
        <p:nvSpPr>
          <p:cNvPr id="27" name="Title 1"/>
          <p:cNvSpPr txBox="1">
            <a:spLocks/>
          </p:cNvSpPr>
          <p:nvPr/>
        </p:nvSpPr>
        <p:spPr>
          <a:xfrm>
            <a:off x="5700164" y="5891737"/>
            <a:ext cx="3264280" cy="630836"/>
          </a:xfrm>
          <a:prstGeom prst="rect">
            <a:avLst/>
          </a:prstGeom>
          <a:solidFill>
            <a:srgbClr val="00AAA0">
              <a:alpha val="83922"/>
            </a:srgbClr>
          </a:solid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dirty="0"/>
              <a:t>Mission </a:t>
            </a:r>
            <a:r>
              <a:rPr lang="en-US" sz="2800" dirty="0" err="1"/>
              <a:t>bernal</a:t>
            </a:r>
            <a:r>
              <a:rPr lang="en-US" sz="2800" dirty="0"/>
              <a:t/>
            </a:r>
            <a:br>
              <a:rPr lang="en-US" sz="2800" dirty="0"/>
            </a:br>
            <a:r>
              <a:rPr lang="en-US" sz="1600" cap="none" dirty="0">
                <a:latin typeface="+mn-lt"/>
              </a:rPr>
              <a:t>120 </a:t>
            </a:r>
            <a:r>
              <a:rPr lang="en-US" sz="1600" cap="none" dirty="0" smtClean="0">
                <a:latin typeface="+mn-lt"/>
              </a:rPr>
              <a:t>Acute Beds</a:t>
            </a:r>
            <a:endParaRPr lang="en-US" sz="1800" dirty="0">
              <a:latin typeface="+mn-lt"/>
            </a:endParaRPr>
          </a:p>
        </p:txBody>
      </p:sp>
      <p:sp>
        <p:nvSpPr>
          <p:cNvPr id="28" name="Title 1"/>
          <p:cNvSpPr txBox="1">
            <a:spLocks/>
          </p:cNvSpPr>
          <p:nvPr/>
        </p:nvSpPr>
        <p:spPr>
          <a:xfrm>
            <a:off x="5815199" y="2867657"/>
            <a:ext cx="2153099" cy="630836"/>
          </a:xfrm>
          <a:prstGeom prst="rect">
            <a:avLst/>
          </a:prstGeom>
          <a:solidFill>
            <a:srgbClr val="00AAA0">
              <a:alpha val="83922"/>
            </a:srgbClr>
          </a:solid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dirty="0" smtClean="0"/>
              <a:t>Van Ness</a:t>
            </a:r>
          </a:p>
          <a:p>
            <a:pPr algn="ctr">
              <a:lnSpc>
                <a:spcPct val="80000"/>
              </a:lnSpc>
              <a:spcBef>
                <a:spcPts val="100"/>
              </a:spcBef>
            </a:pPr>
            <a:r>
              <a:rPr lang="en-US" sz="1600" cap="none" dirty="0">
                <a:latin typeface="+mn-lt"/>
              </a:rPr>
              <a:t>274 </a:t>
            </a:r>
            <a:r>
              <a:rPr lang="en-US" sz="1600" cap="none" dirty="0" smtClean="0">
                <a:latin typeface="+mn-lt"/>
              </a:rPr>
              <a:t>Acute Beds</a:t>
            </a:r>
            <a:endParaRPr lang="en-US" sz="1600" dirty="0">
              <a:latin typeface="+mn-lt"/>
            </a:endParaRPr>
          </a:p>
        </p:txBody>
      </p:sp>
      <p:sp>
        <p:nvSpPr>
          <p:cNvPr id="30" name="Title 1"/>
          <p:cNvSpPr>
            <a:spLocks noGrp="1"/>
          </p:cNvSpPr>
          <p:nvPr>
            <p:ph type="title"/>
          </p:nvPr>
        </p:nvSpPr>
        <p:spPr>
          <a:xfrm>
            <a:off x="3830203" y="1378717"/>
            <a:ext cx="3306725" cy="630836"/>
          </a:xfrm>
          <a:solidFill>
            <a:srgbClr val="00AAA0">
              <a:alpha val="83922"/>
            </a:srgbClr>
          </a:solidFill>
        </p:spPr>
        <p:txBody>
          <a:bodyPr anchor="ctr" anchorCtr="0"/>
          <a:lstStyle/>
          <a:p>
            <a:pPr algn="ctr">
              <a:lnSpc>
                <a:spcPct val="80000"/>
              </a:lnSpc>
              <a:spcBef>
                <a:spcPts val="100"/>
              </a:spcBef>
            </a:pPr>
            <a:r>
              <a:rPr lang="en-US" sz="2800" cap="all" dirty="0">
                <a:solidFill>
                  <a:schemeClr val="bg1"/>
                </a:solidFill>
              </a:rPr>
              <a:t>Pacific Heights</a:t>
            </a:r>
            <a:r>
              <a:rPr lang="en-US" sz="2800" dirty="0">
                <a:solidFill>
                  <a:schemeClr val="bg1"/>
                </a:solidFill>
              </a:rPr>
              <a:t/>
            </a:r>
            <a:br>
              <a:rPr lang="en-US" sz="2800" dirty="0">
                <a:solidFill>
                  <a:schemeClr val="bg1"/>
                </a:solidFill>
              </a:rPr>
            </a:br>
            <a:r>
              <a:rPr lang="en-US" sz="1600" dirty="0">
                <a:solidFill>
                  <a:schemeClr val="bg1"/>
                </a:solidFill>
                <a:latin typeface="+mn-lt"/>
              </a:rPr>
              <a:t>Outpatient</a:t>
            </a:r>
            <a:r>
              <a:rPr lang="en-US" sz="1600" b="0" dirty="0">
                <a:solidFill>
                  <a:schemeClr val="bg1"/>
                </a:solidFill>
                <a:latin typeface="+mn-lt"/>
              </a:rPr>
              <a:t> </a:t>
            </a:r>
            <a:r>
              <a:rPr lang="en-US" sz="1600" dirty="0">
                <a:solidFill>
                  <a:schemeClr val="bg1"/>
                </a:solidFill>
                <a:latin typeface="+mn-lt"/>
              </a:rPr>
              <a:t>Only</a:t>
            </a:r>
            <a:endParaRPr lang="en-US" sz="1800" dirty="0">
              <a:solidFill>
                <a:schemeClr val="bg1"/>
              </a:solidFill>
              <a:latin typeface="+mn-lt"/>
            </a:endParaRPr>
          </a:p>
        </p:txBody>
      </p:sp>
      <p:sp>
        <p:nvSpPr>
          <p:cNvPr id="26" name="Title 1"/>
          <p:cNvSpPr txBox="1">
            <a:spLocks/>
          </p:cNvSpPr>
          <p:nvPr/>
        </p:nvSpPr>
        <p:spPr>
          <a:xfrm>
            <a:off x="3822853" y="4310726"/>
            <a:ext cx="2153099" cy="858105"/>
          </a:xfrm>
          <a:prstGeom prst="rect">
            <a:avLst/>
          </a:prstGeom>
          <a:solidFill>
            <a:srgbClr val="00AAA0">
              <a:alpha val="83922"/>
            </a:srgbClr>
          </a:solidFill>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dirty="0" smtClean="0"/>
              <a:t>Davies</a:t>
            </a:r>
            <a:r>
              <a:rPr lang="en-US" dirty="0" smtClean="0"/>
              <a:t/>
            </a:r>
            <a:br>
              <a:rPr lang="en-US" dirty="0" smtClean="0"/>
            </a:br>
            <a:r>
              <a:rPr lang="en-US" sz="1600" cap="none" dirty="0" smtClean="0">
                <a:latin typeface="+mn-lt"/>
              </a:rPr>
              <a:t> 125 Acute &amp; Rehab Beds</a:t>
            </a:r>
            <a:endParaRPr lang="en-US" sz="1800" dirty="0"/>
          </a:p>
        </p:txBody>
      </p:sp>
      <p:sp>
        <p:nvSpPr>
          <p:cNvPr id="29" name="Outline Text Box"/>
          <p:cNvSpPr/>
          <p:nvPr/>
        </p:nvSpPr>
        <p:spPr>
          <a:xfrm>
            <a:off x="8537065" y="58057"/>
            <a:ext cx="3461947" cy="798023"/>
          </a:xfrm>
          <a:prstGeom prst="rect">
            <a:avLst/>
          </a:prstGeom>
          <a:solidFill>
            <a:srgbClr val="FFFFFF">
              <a:alpha val="72157"/>
            </a:srgbClr>
          </a:solidFill>
          <a:ln>
            <a:solidFill>
              <a:srgbClr val="00AA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AAA0"/>
                </a:solidFill>
                <a:latin typeface="+mj-lt"/>
              </a:rPr>
              <a:t>NOTES:</a:t>
            </a:r>
          </a:p>
          <a:p>
            <a:pPr marL="285750" indent="-285750">
              <a:buFont typeface="Arial" panose="020B0604020202020204" pitchFamily="34" charset="0"/>
              <a:buChar char="•"/>
            </a:pPr>
            <a:r>
              <a:rPr lang="en-US" sz="1200" b="1" dirty="0" smtClean="0">
                <a:solidFill>
                  <a:srgbClr val="00AAA0"/>
                </a:solidFill>
                <a:latin typeface="+mj-lt"/>
              </a:rPr>
              <a:t>Van Ness and Davies can accommodate limited outpatient services as available</a:t>
            </a:r>
          </a:p>
          <a:p>
            <a:pPr marL="285750" indent="-285750">
              <a:buFont typeface="Arial" panose="020B0604020202020204" pitchFamily="34" charset="0"/>
              <a:buChar char="•"/>
            </a:pPr>
            <a:r>
              <a:rPr lang="en-US" sz="1200" b="1" i="1" dirty="0" smtClean="0">
                <a:solidFill>
                  <a:srgbClr val="00AAA0"/>
                </a:solidFill>
                <a:latin typeface="+mj-lt"/>
              </a:rPr>
              <a:t>Subject to change</a:t>
            </a:r>
            <a:endParaRPr lang="en-US" sz="1200" b="1" i="1" dirty="0">
              <a:solidFill>
                <a:srgbClr val="00AAA0"/>
              </a:solidFill>
              <a:latin typeface="+mj-lt"/>
            </a:endParaRPr>
          </a:p>
        </p:txBody>
      </p:sp>
      <p:sp>
        <p:nvSpPr>
          <p:cNvPr id="4" name="TextBox 3"/>
          <p:cNvSpPr txBox="1"/>
          <p:nvPr/>
        </p:nvSpPr>
        <p:spPr>
          <a:xfrm>
            <a:off x="2441166" y="2960959"/>
            <a:ext cx="2133600" cy="369332"/>
          </a:xfrm>
          <a:prstGeom prst="rect">
            <a:avLst/>
          </a:prstGeom>
          <a:noFill/>
        </p:spPr>
        <p:txBody>
          <a:bodyPr wrap="square" rtlCol="0">
            <a:spAutoFit/>
          </a:bodyPr>
          <a:lstStyle/>
          <a:p>
            <a:r>
              <a:rPr lang="en-US" dirty="0" smtClean="0">
                <a:solidFill>
                  <a:schemeClr val="bg1"/>
                </a:solidFill>
              </a:rPr>
              <a:t>[one robot – SI]</a:t>
            </a:r>
            <a:endParaRPr lang="en-US" dirty="0">
              <a:solidFill>
                <a:schemeClr val="bg1"/>
              </a:solidFill>
            </a:endParaRPr>
          </a:p>
        </p:txBody>
      </p:sp>
      <p:sp>
        <p:nvSpPr>
          <p:cNvPr id="32" name="TextBox 31"/>
          <p:cNvSpPr txBox="1"/>
          <p:nvPr/>
        </p:nvSpPr>
        <p:spPr>
          <a:xfrm>
            <a:off x="10421886" y="3204751"/>
            <a:ext cx="2133600" cy="369332"/>
          </a:xfrm>
          <a:prstGeom prst="rect">
            <a:avLst/>
          </a:prstGeom>
          <a:noFill/>
        </p:spPr>
        <p:txBody>
          <a:bodyPr wrap="square" rtlCol="0">
            <a:spAutoFit/>
          </a:bodyPr>
          <a:lstStyle/>
          <a:p>
            <a:r>
              <a:rPr lang="en-US" dirty="0" smtClean="0">
                <a:solidFill>
                  <a:schemeClr val="bg1"/>
                </a:solidFill>
              </a:rPr>
              <a:t>[two robots – XI]</a:t>
            </a:r>
            <a:endParaRPr lang="en-US" dirty="0">
              <a:solidFill>
                <a:schemeClr val="bg1"/>
              </a:solidFill>
            </a:endParaRPr>
          </a:p>
        </p:txBody>
      </p:sp>
    </p:spTree>
    <p:extLst>
      <p:ext uri="{BB962C8B-B14F-4D97-AF65-F5344CB8AC3E}">
        <p14:creationId xmlns:p14="http://schemas.microsoft.com/office/powerpoint/2010/main" val="44441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53" y="899650"/>
            <a:ext cx="3467054" cy="2426357"/>
          </a:xfrm>
          <a:prstGeom prst="rect">
            <a:avLst/>
          </a:prstGeom>
        </p:spPr>
      </p:pic>
      <p:sp>
        <p:nvSpPr>
          <p:cNvPr id="3" name="Rectangle 2"/>
          <p:cNvSpPr/>
          <p:nvPr/>
        </p:nvSpPr>
        <p:spPr>
          <a:xfrm>
            <a:off x="563526" y="893135"/>
            <a:ext cx="3474818" cy="2432872"/>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r>
              <a:rPr lang="en-US" dirty="0" smtClean="0"/>
              <a:t>Lab / Pathology</a:t>
            </a:r>
          </a:p>
          <a:p>
            <a:r>
              <a:rPr lang="en-US" dirty="0" smtClean="0"/>
              <a:t>Non-Invasive Cardiology</a:t>
            </a:r>
          </a:p>
          <a:p>
            <a:r>
              <a:rPr lang="en-US" dirty="0"/>
              <a:t>Nuclear Medicine</a:t>
            </a:r>
          </a:p>
          <a:p>
            <a:r>
              <a:rPr lang="en-US" dirty="0"/>
              <a:t>Radiology </a:t>
            </a:r>
            <a:r>
              <a:rPr lang="en-US" sz="1400" dirty="0"/>
              <a:t>(</a:t>
            </a:r>
            <a:r>
              <a:rPr lang="en-US" sz="1400" dirty="0" smtClean="0"/>
              <a:t>Mammography </a:t>
            </a:r>
            <a:r>
              <a:rPr lang="en-US" sz="1400" dirty="0"/>
              <a:t>Only</a:t>
            </a:r>
            <a:r>
              <a:rPr lang="en-US" sz="1400" dirty="0" smtClean="0"/>
              <a:t>)</a:t>
            </a:r>
            <a:endParaRPr lang="en-US" sz="14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160" y="2126890"/>
            <a:ext cx="1018388" cy="367848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488" y="4090478"/>
            <a:ext cx="3543300" cy="23907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8549" y="1004944"/>
            <a:ext cx="4305300" cy="2390775"/>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8554" y="3979339"/>
            <a:ext cx="4311773" cy="2394370"/>
          </a:xfrm>
          <a:prstGeom prst="rect">
            <a:avLst/>
          </a:prstGeom>
        </p:spPr>
      </p:pic>
      <p:sp>
        <p:nvSpPr>
          <p:cNvPr id="14" name="Outline Text Box"/>
          <p:cNvSpPr/>
          <p:nvPr/>
        </p:nvSpPr>
        <p:spPr>
          <a:xfrm>
            <a:off x="4118662" y="136069"/>
            <a:ext cx="3615638" cy="888764"/>
          </a:xfrm>
          <a:prstGeom prst="rect">
            <a:avLst/>
          </a:prstGeom>
          <a:solidFill>
            <a:srgbClr val="FFFFFF">
              <a:alpha val="72157"/>
            </a:srgbClr>
          </a:solidFill>
          <a:ln>
            <a:solidFill>
              <a:srgbClr val="00AA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illed box"/>
          <p:cNvSpPr/>
          <p:nvPr/>
        </p:nvSpPr>
        <p:spPr>
          <a:xfrm>
            <a:off x="4247054" y="244238"/>
            <a:ext cx="787052" cy="694944"/>
          </a:xfrm>
          <a:prstGeom prst="rect">
            <a:avLst/>
          </a:prstGeom>
          <a:solidFill>
            <a:srgbClr val="00AA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p:cNvSpPr txBox="1">
            <a:spLocks/>
          </p:cNvSpPr>
          <p:nvPr/>
        </p:nvSpPr>
        <p:spPr>
          <a:xfrm>
            <a:off x="4957905" y="527578"/>
            <a:ext cx="2430951" cy="475989"/>
          </a:xfrm>
          <a:prstGeom prst="rect">
            <a:avLst/>
          </a:prstGeom>
        </p:spPr>
        <p:txBody>
          <a:bodyPr vert="horz" lIns="18288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r>
              <a:rPr lang="en-US" b="0" dirty="0" smtClean="0">
                <a:solidFill>
                  <a:srgbClr val="00AAA0"/>
                </a:solidFill>
              </a:rPr>
              <a:t>Services</a:t>
            </a:r>
            <a:endParaRPr lang="en-US" b="0" dirty="0">
              <a:solidFill>
                <a:srgbClr val="00AAA0"/>
              </a:solidFill>
            </a:endParaRPr>
          </a:p>
        </p:txBody>
      </p:sp>
      <p:sp>
        <p:nvSpPr>
          <p:cNvPr id="20" name="Title"/>
          <p:cNvSpPr txBox="1">
            <a:spLocks/>
          </p:cNvSpPr>
          <p:nvPr/>
        </p:nvSpPr>
        <p:spPr>
          <a:xfrm>
            <a:off x="4945378" y="144225"/>
            <a:ext cx="3428059" cy="475989"/>
          </a:xfrm>
          <a:prstGeom prst="rect">
            <a:avLst/>
          </a:prstGeom>
        </p:spPr>
        <p:txBody>
          <a:bodyPr vert="horz" lIns="18288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r>
              <a:rPr lang="en-US" dirty="0" smtClean="0">
                <a:solidFill>
                  <a:srgbClr val="00AAA0"/>
                </a:solidFill>
              </a:rPr>
              <a:t>Additional</a:t>
            </a:r>
            <a:endParaRPr lang="en-US" dirty="0">
              <a:solidFill>
                <a:srgbClr val="00AAA0"/>
              </a:solidFill>
            </a:endParaRPr>
          </a:p>
        </p:txBody>
      </p:sp>
      <p:sp>
        <p:nvSpPr>
          <p:cNvPr id="22" name="Rectangle 21"/>
          <p:cNvSpPr/>
          <p:nvPr/>
        </p:nvSpPr>
        <p:spPr>
          <a:xfrm>
            <a:off x="7848549" y="1014025"/>
            <a:ext cx="4305300" cy="2578608"/>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numCol="1" spcCol="182880" rtlCol="0" anchor="t" anchorCtr="0"/>
          <a:lstStyle/>
          <a:p>
            <a:r>
              <a:rPr lang="en-US" dirty="0" smtClean="0"/>
              <a:t>Emergency</a:t>
            </a:r>
          </a:p>
          <a:p>
            <a:r>
              <a:rPr lang="en-US" dirty="0" smtClean="0"/>
              <a:t>Interventional Radiology</a:t>
            </a:r>
          </a:p>
          <a:p>
            <a:r>
              <a:rPr lang="en-US" dirty="0"/>
              <a:t>Lab / Pathology</a:t>
            </a:r>
          </a:p>
          <a:p>
            <a:r>
              <a:rPr lang="en-US" dirty="0" smtClean="0"/>
              <a:t>Nuclear </a:t>
            </a:r>
            <a:r>
              <a:rPr lang="en-US" dirty="0"/>
              <a:t>Medicine</a:t>
            </a:r>
          </a:p>
          <a:p>
            <a:r>
              <a:rPr lang="en-US" dirty="0" smtClean="0"/>
              <a:t>Radiology</a:t>
            </a:r>
            <a:endParaRPr lang="en-US" dirty="0"/>
          </a:p>
        </p:txBody>
      </p:sp>
      <p:sp>
        <p:nvSpPr>
          <p:cNvPr id="24" name="Rectangle 23"/>
          <p:cNvSpPr/>
          <p:nvPr/>
        </p:nvSpPr>
        <p:spPr>
          <a:xfrm>
            <a:off x="7492328" y="3966616"/>
            <a:ext cx="4305300" cy="2407093"/>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numCol="1" spcCol="182880" rtlCol="0" anchor="t" anchorCtr="0"/>
          <a:lstStyle/>
          <a:p>
            <a:r>
              <a:rPr lang="en-US" dirty="0"/>
              <a:t>Emergency</a:t>
            </a:r>
          </a:p>
          <a:p>
            <a:r>
              <a:rPr lang="en-US" dirty="0" smtClean="0"/>
              <a:t>Cardiac </a:t>
            </a:r>
            <a:r>
              <a:rPr lang="en-US" dirty="0"/>
              <a:t>&amp; Pulmonary Rehab</a:t>
            </a:r>
          </a:p>
          <a:p>
            <a:r>
              <a:rPr lang="en-US" dirty="0" smtClean="0"/>
              <a:t>Lab </a:t>
            </a:r>
            <a:r>
              <a:rPr lang="en-US" dirty="0"/>
              <a:t>/ Pathology</a:t>
            </a:r>
          </a:p>
          <a:p>
            <a:r>
              <a:rPr lang="en-US" dirty="0" smtClean="0"/>
              <a:t>Radiology</a:t>
            </a:r>
          </a:p>
        </p:txBody>
      </p:sp>
      <p:sp>
        <p:nvSpPr>
          <p:cNvPr id="25" name="Rectangle 24"/>
          <p:cNvSpPr/>
          <p:nvPr/>
        </p:nvSpPr>
        <p:spPr>
          <a:xfrm>
            <a:off x="607973" y="4090210"/>
            <a:ext cx="3570841" cy="2391043"/>
          </a:xfrm>
          <a:prstGeom prst="rect">
            <a:avLst/>
          </a:pr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numCol="1" spcCol="0" rtlCol="0" anchor="t" anchorCtr="0"/>
          <a:lstStyle/>
          <a:p>
            <a:r>
              <a:rPr lang="en-US" dirty="0" smtClean="0"/>
              <a:t>Emergency</a:t>
            </a:r>
          </a:p>
          <a:p>
            <a:r>
              <a:rPr lang="en-US" dirty="0" smtClean="0"/>
              <a:t>Interventional Radiology</a:t>
            </a:r>
          </a:p>
          <a:p>
            <a:r>
              <a:rPr lang="en-US" dirty="0"/>
              <a:t>Lab / Pathology</a:t>
            </a:r>
          </a:p>
          <a:p>
            <a:r>
              <a:rPr lang="en-US" dirty="0" smtClean="0"/>
              <a:t>Radiology</a:t>
            </a:r>
            <a:endParaRPr lang="en-US" dirty="0"/>
          </a:p>
          <a:p>
            <a:r>
              <a:rPr lang="en-US" dirty="0" smtClean="0"/>
              <a:t>Rehabilitation</a:t>
            </a:r>
          </a:p>
          <a:p>
            <a:r>
              <a:rPr lang="en-US" dirty="0" smtClean="0"/>
              <a:t>Skilled Nursing</a:t>
            </a:r>
            <a:endParaRPr lang="en-US" dirty="0"/>
          </a:p>
        </p:txBody>
      </p:sp>
      <p:sp>
        <p:nvSpPr>
          <p:cNvPr id="27" name="Title 1"/>
          <p:cNvSpPr txBox="1">
            <a:spLocks/>
          </p:cNvSpPr>
          <p:nvPr/>
        </p:nvSpPr>
        <p:spPr>
          <a:xfrm>
            <a:off x="5700164" y="5891737"/>
            <a:ext cx="3264280" cy="630836"/>
          </a:xfrm>
          <a:prstGeom prst="rect">
            <a:avLst/>
          </a:prstGeom>
          <a:solidFill>
            <a:srgbClr val="00AAA0">
              <a:alpha val="83922"/>
            </a:srgbClr>
          </a:solid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dirty="0"/>
              <a:t>Mission </a:t>
            </a:r>
            <a:r>
              <a:rPr lang="en-US" sz="2800" dirty="0" err="1"/>
              <a:t>bernal</a:t>
            </a:r>
            <a:r>
              <a:rPr lang="en-US" sz="2800" dirty="0"/>
              <a:t/>
            </a:r>
            <a:br>
              <a:rPr lang="en-US" sz="2800" dirty="0"/>
            </a:br>
            <a:r>
              <a:rPr lang="en-US" sz="1600" cap="none" dirty="0">
                <a:latin typeface="+mn-lt"/>
              </a:rPr>
              <a:t>120 </a:t>
            </a:r>
            <a:r>
              <a:rPr lang="en-US" sz="1600" cap="none" dirty="0" smtClean="0">
                <a:latin typeface="+mn-lt"/>
              </a:rPr>
              <a:t>Acute Beds</a:t>
            </a:r>
            <a:endParaRPr lang="en-US" sz="1800" dirty="0">
              <a:latin typeface="+mn-lt"/>
            </a:endParaRPr>
          </a:p>
        </p:txBody>
      </p:sp>
      <p:sp>
        <p:nvSpPr>
          <p:cNvPr id="28" name="Title 1"/>
          <p:cNvSpPr txBox="1">
            <a:spLocks/>
          </p:cNvSpPr>
          <p:nvPr/>
        </p:nvSpPr>
        <p:spPr>
          <a:xfrm>
            <a:off x="5815199" y="2867657"/>
            <a:ext cx="2153099" cy="630836"/>
          </a:xfrm>
          <a:prstGeom prst="rect">
            <a:avLst/>
          </a:prstGeom>
          <a:solidFill>
            <a:srgbClr val="00AAA0">
              <a:alpha val="83922"/>
            </a:srgbClr>
          </a:solid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dirty="0" smtClean="0"/>
              <a:t>Van Ness</a:t>
            </a:r>
          </a:p>
          <a:p>
            <a:pPr algn="ctr">
              <a:lnSpc>
                <a:spcPct val="80000"/>
              </a:lnSpc>
              <a:spcBef>
                <a:spcPts val="100"/>
              </a:spcBef>
            </a:pPr>
            <a:r>
              <a:rPr lang="en-US" sz="1600" cap="none" dirty="0">
                <a:latin typeface="+mn-lt"/>
              </a:rPr>
              <a:t>274 </a:t>
            </a:r>
            <a:r>
              <a:rPr lang="en-US" sz="1600" cap="none" dirty="0" smtClean="0">
                <a:latin typeface="+mn-lt"/>
              </a:rPr>
              <a:t>Acute Beds</a:t>
            </a:r>
            <a:endParaRPr lang="en-US" sz="1600" dirty="0">
              <a:latin typeface="+mn-lt"/>
            </a:endParaRPr>
          </a:p>
        </p:txBody>
      </p:sp>
      <p:sp>
        <p:nvSpPr>
          <p:cNvPr id="32" name="Title 1"/>
          <p:cNvSpPr>
            <a:spLocks noGrp="1"/>
          </p:cNvSpPr>
          <p:nvPr>
            <p:ph type="title"/>
          </p:nvPr>
        </p:nvSpPr>
        <p:spPr>
          <a:xfrm>
            <a:off x="3830203" y="1378717"/>
            <a:ext cx="3306725" cy="630836"/>
          </a:xfrm>
          <a:solidFill>
            <a:srgbClr val="00AAA0">
              <a:alpha val="83922"/>
            </a:srgbClr>
          </a:solidFill>
        </p:spPr>
        <p:txBody>
          <a:bodyPr anchor="ctr" anchorCtr="0"/>
          <a:lstStyle/>
          <a:p>
            <a:pPr algn="ctr">
              <a:lnSpc>
                <a:spcPct val="80000"/>
              </a:lnSpc>
              <a:spcBef>
                <a:spcPts val="100"/>
              </a:spcBef>
            </a:pPr>
            <a:r>
              <a:rPr lang="en-US" sz="2800" cap="all" dirty="0">
                <a:solidFill>
                  <a:schemeClr val="bg1"/>
                </a:solidFill>
              </a:rPr>
              <a:t>Pacific Heights</a:t>
            </a:r>
            <a:r>
              <a:rPr lang="en-US" sz="2800" dirty="0">
                <a:solidFill>
                  <a:schemeClr val="bg1"/>
                </a:solidFill>
              </a:rPr>
              <a:t/>
            </a:r>
            <a:br>
              <a:rPr lang="en-US" sz="2800" dirty="0">
                <a:solidFill>
                  <a:schemeClr val="bg1"/>
                </a:solidFill>
              </a:rPr>
            </a:br>
            <a:r>
              <a:rPr lang="en-US" sz="1600" dirty="0">
                <a:solidFill>
                  <a:schemeClr val="bg1"/>
                </a:solidFill>
                <a:latin typeface="+mn-lt"/>
              </a:rPr>
              <a:t>Outpatient Only</a:t>
            </a:r>
            <a:endParaRPr lang="en-US" sz="1800" dirty="0">
              <a:solidFill>
                <a:schemeClr val="bg1"/>
              </a:solidFill>
              <a:latin typeface="+mn-lt"/>
            </a:endParaRPr>
          </a:p>
        </p:txBody>
      </p:sp>
      <p:sp>
        <p:nvSpPr>
          <p:cNvPr id="23" name="Title 1"/>
          <p:cNvSpPr txBox="1">
            <a:spLocks/>
          </p:cNvSpPr>
          <p:nvPr/>
        </p:nvSpPr>
        <p:spPr>
          <a:xfrm>
            <a:off x="3822853" y="4310726"/>
            <a:ext cx="2153099" cy="858105"/>
          </a:xfrm>
          <a:prstGeom prst="rect">
            <a:avLst/>
          </a:prstGeom>
          <a:solidFill>
            <a:srgbClr val="00AAA0">
              <a:alpha val="83922"/>
            </a:srgbClr>
          </a:solidFill>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100"/>
              </a:spcBef>
            </a:pPr>
            <a:r>
              <a:rPr lang="en-US" sz="2800" dirty="0" smtClean="0"/>
              <a:t>Davies</a:t>
            </a:r>
            <a:r>
              <a:rPr lang="en-US" dirty="0" smtClean="0"/>
              <a:t/>
            </a:r>
            <a:br>
              <a:rPr lang="en-US" dirty="0" smtClean="0"/>
            </a:br>
            <a:r>
              <a:rPr lang="en-US" sz="1600" cap="none" dirty="0" smtClean="0">
                <a:latin typeface="+mn-lt"/>
              </a:rPr>
              <a:t>125 Acute &amp; Rehab Beds</a:t>
            </a:r>
            <a:endParaRPr lang="en-US" sz="1800" dirty="0"/>
          </a:p>
        </p:txBody>
      </p:sp>
    </p:spTree>
    <p:extLst>
      <p:ext uri="{BB962C8B-B14F-4D97-AF65-F5344CB8AC3E}">
        <p14:creationId xmlns:p14="http://schemas.microsoft.com/office/powerpoint/2010/main" val="416058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LL PC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19093</TotalTime>
  <Words>1693</Words>
  <Application>Microsoft Office PowerPoint</Application>
  <PresentationFormat>Widescreen</PresentationFormat>
  <Paragraphs>583</Paragraphs>
  <Slides>35</Slides>
  <Notes>27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35</vt:i4>
      </vt:variant>
    </vt:vector>
  </HeadingPairs>
  <TitlesOfParts>
    <vt:vector size="48" baseType="lpstr">
      <vt:lpstr>Arial</vt:lpstr>
      <vt:lpstr>Calibri</vt:lpstr>
      <vt:lpstr>Calibri Light</vt:lpstr>
      <vt:lpstr>Century Gothic</vt:lpstr>
      <vt:lpstr>Courier New</vt:lpstr>
      <vt:lpstr>HelveticaNeueLT Std</vt:lpstr>
      <vt:lpstr>Minion Pro</vt:lpstr>
      <vt:lpstr>Swis721 LtCn BT</vt:lpstr>
      <vt:lpstr>Times New Roman</vt:lpstr>
      <vt:lpstr>Webdings</vt:lpstr>
      <vt:lpstr>Office Theme</vt:lpstr>
      <vt:lpstr>1_Office Theme</vt:lpstr>
      <vt:lpstr>2_Office Theme</vt:lpstr>
      <vt:lpstr>Transition &amp; Transformation Planning       for CPMC 2020</vt:lpstr>
      <vt:lpstr>A Poem</vt:lpstr>
      <vt:lpstr>The Case for Change: CPMC Hospitals Transition</vt:lpstr>
      <vt:lpstr>Transition Schedule</vt:lpstr>
      <vt:lpstr>Timeline</vt:lpstr>
      <vt:lpstr>PACIFIC HEIGHTS Outpatient Only</vt:lpstr>
      <vt:lpstr>Pacific Heights Outpatient Only</vt:lpstr>
      <vt:lpstr>Pacific Heights Outpatient Only</vt:lpstr>
      <vt:lpstr>Pacific Heights Outpatient Only</vt:lpstr>
      <vt:lpstr>A look at  Mission Bernal</vt:lpstr>
      <vt:lpstr>New Hospital Features</vt:lpstr>
      <vt:lpstr>Typical Patient Rooms</vt:lpstr>
      <vt:lpstr>Mission Bernal Campus Hospital by floor</vt:lpstr>
      <vt:lpstr>L5 – MedSurg/Acute Care for Elderly (34)</vt:lpstr>
      <vt:lpstr>2018 Mission Bernal Campus Programs</vt:lpstr>
      <vt:lpstr>PowerPoint Presentation</vt:lpstr>
      <vt:lpstr>Van Ness Campus Hospital by floor</vt:lpstr>
      <vt:lpstr>PowerPoint Presentation</vt:lpstr>
      <vt:lpstr>PowerPoint Presentation</vt:lpstr>
      <vt:lpstr>Van Ness MOB by floor</vt:lpstr>
      <vt:lpstr>CPMC 2020 –     City-wide Healthcare Delivery</vt:lpstr>
      <vt:lpstr>2019 California Campus Program Relocations</vt:lpstr>
      <vt:lpstr>2019 Pacific Campus Program Relocations</vt:lpstr>
      <vt:lpstr>2020 Future State</vt:lpstr>
      <vt:lpstr>2020 Future State Continued</vt:lpstr>
      <vt:lpstr>2020 Future State Continued</vt:lpstr>
      <vt:lpstr>Transition Process is complicated</vt:lpstr>
      <vt:lpstr>PowerPoint Presentation</vt:lpstr>
      <vt:lpstr>Transition Planning Update</vt:lpstr>
      <vt:lpstr>PowerPoint Presentation</vt:lpstr>
      <vt:lpstr>Rocking Our Health   August 5, 2018</vt:lpstr>
      <vt:lpstr>Good-bye to St Luke’s  August 17, 2018</vt:lpstr>
      <vt:lpstr>Official Ribbon Cutting Ceremony  &amp; Building Dedication August 24, 2018</vt:lpstr>
      <vt:lpstr>Future Management Sessions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Gross, Eric</dc:creator>
  <cp:lastModifiedBy>Chin, Tami</cp:lastModifiedBy>
  <cp:revision>337</cp:revision>
  <cp:lastPrinted>2017-07-11T18:00:51Z</cp:lastPrinted>
  <dcterms:created xsi:type="dcterms:W3CDTF">2017-04-25T23:01:59Z</dcterms:created>
  <dcterms:modified xsi:type="dcterms:W3CDTF">2017-12-13T22:09:33Z</dcterms:modified>
  <cp:contentStatus>Post Hamila Notes</cp:contentStatus>
</cp:coreProperties>
</file>